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ink/ink2.xml" ContentType="application/inkml+xml"/>
  <Override PartName="/ppt/ink/ink3.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4.xml" ContentType="application/inkml+xml"/>
  <Override PartName="/ppt/ink/ink5.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 id="2147483696" r:id="rId2"/>
    <p:sldMasterId id="2147483708" r:id="rId3"/>
    <p:sldMasterId id="2147483720" r:id="rId4"/>
  </p:sldMasterIdLst>
  <p:notesMasterIdLst>
    <p:notesMasterId r:id="rId36"/>
  </p:notesMasterIdLst>
  <p:sldIdLst>
    <p:sldId id="321" r:id="rId5"/>
    <p:sldId id="284" r:id="rId6"/>
    <p:sldId id="273" r:id="rId7"/>
    <p:sldId id="287" r:id="rId8"/>
    <p:sldId id="289" r:id="rId9"/>
    <p:sldId id="290" r:id="rId10"/>
    <p:sldId id="291" r:id="rId11"/>
    <p:sldId id="306" r:id="rId12"/>
    <p:sldId id="307" r:id="rId13"/>
    <p:sldId id="318" r:id="rId14"/>
    <p:sldId id="310" r:id="rId15"/>
    <p:sldId id="308" r:id="rId16"/>
    <p:sldId id="309" r:id="rId17"/>
    <p:sldId id="316" r:id="rId18"/>
    <p:sldId id="292" r:id="rId19"/>
    <p:sldId id="288"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Lst>
  <p:sldSz cx="9144000" cy="6858000" type="screen4x3"/>
  <p:notesSz cx="6858000" cy="9144000"/>
  <p:embeddedFontLst>
    <p:embeddedFont>
      <p:font typeface="Aharoni" panose="02010803020104030203" pitchFamily="2" charset="-79"/>
      <p:bold r:id="rId37"/>
    </p:embeddedFont>
    <p:embeddedFont>
      <p:font typeface="Berlin Sans FB Demi" panose="020E0802020502020306" pitchFamily="34" charset="0"/>
      <p:bold r:id="rId38"/>
    </p:embeddedFont>
    <p:embeddedFont>
      <p:font typeface="Calibri" panose="020F0502020204030204" pitchFamily="34" charset="0"/>
      <p:regular r:id="rId39"/>
      <p:bold r:id="rId40"/>
      <p:italic r:id="rId41"/>
      <p:boldItalic r:id="rId42"/>
    </p:embeddedFont>
    <p:embeddedFont>
      <p:font typeface="Arial Black" panose="020B0A04020102020204" pitchFamily="34" charset="0"/>
      <p:bold r:id="rId43"/>
    </p:embeddedFont>
    <p:embeddedFont>
      <p:font typeface="Corbel" panose="020B0503020204020204" pitchFamily="34" charset="0"/>
      <p:regular r:id="rId44"/>
      <p:bold r:id="rId45"/>
      <p:italic r:id="rId46"/>
      <p:boldItalic r:id="rId47"/>
    </p:embeddedFont>
    <p:embeddedFont>
      <p:font typeface="Eras Demi ITC" panose="020B0805030504020804" pitchFamily="34" charset="0"/>
      <p:regular r:id="rId48"/>
    </p:embeddedFont>
    <p:embeddedFont>
      <p:font typeface="Arial Narrow" panose="020B0606020202030204" pitchFamily="34" charset="0"/>
      <p:regular r:id="rId49"/>
      <p:bold r:id="rId50"/>
      <p:italic r:id="rId51"/>
      <p:boldItalic r:id="rId52"/>
    </p:embeddedFont>
    <p:embeddedFont>
      <p:font typeface="Bloody" pitchFamily="2" charset="0"/>
      <p:regular r:id="rId53"/>
    </p:embeddedFont>
    <p:embeddedFont>
      <p:font typeface="Brush Script MT" panose="03060802040406070304" pitchFamily="66" charset="0"/>
      <p: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23" autoAdjust="0"/>
  </p:normalViewPr>
  <p:slideViewPr>
    <p:cSldViewPr>
      <p:cViewPr varScale="1">
        <p:scale>
          <a:sx n="59" d="100"/>
          <a:sy n="59" d="100"/>
        </p:scale>
        <p:origin x="-111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font" Target="fonts/font16.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5.fntdata"/><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C59C76-A391-4323-A06D-3F7E8433FA7D}"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en-US"/>
        </a:p>
      </dgm:t>
    </dgm:pt>
    <dgm:pt modelId="{6E010C1C-2690-4709-B514-F0B67E5DA2F9}">
      <dgm:prSet phldrT="[Text]" custT="1"/>
      <dgm:spPr>
        <a:effectLst>
          <a:glow rad="101600">
            <a:srgbClr val="FFFF00">
              <a:alpha val="60000"/>
            </a:srgbClr>
          </a:glow>
        </a:effectLst>
      </dgm:spPr>
      <dgm:t>
        <a:bodyPr/>
        <a:lstStyle/>
        <a:p>
          <a:r>
            <a:rPr lang="en-US" sz="1600" dirty="0" smtClean="0">
              <a:latin typeface="Arial Black" pitchFamily="34" charset="0"/>
            </a:rPr>
            <a:t>1:5</a:t>
          </a:r>
          <a:endParaRPr lang="en-US" sz="1600" dirty="0">
            <a:latin typeface="Arial Black" pitchFamily="34" charset="0"/>
          </a:endParaRPr>
        </a:p>
      </dgm:t>
    </dgm:pt>
    <dgm:pt modelId="{F975369D-6339-4652-B9C3-1CE18CCFD5D7}" type="parTrans" cxnId="{9103F6FF-0C8D-4098-9DB3-C274AE3946B7}">
      <dgm:prSet/>
      <dgm:spPr/>
      <dgm:t>
        <a:bodyPr/>
        <a:lstStyle/>
        <a:p>
          <a:endParaRPr lang="en-US"/>
        </a:p>
      </dgm:t>
    </dgm:pt>
    <dgm:pt modelId="{E29C3AC4-C047-4CED-A801-DFA85AED03F7}" type="sibTrans" cxnId="{9103F6FF-0C8D-4098-9DB3-C274AE3946B7}">
      <dgm:prSet/>
      <dgm:spPr/>
      <dgm:t>
        <a:bodyPr/>
        <a:lstStyle/>
        <a:p>
          <a:endParaRPr lang="en-US"/>
        </a:p>
      </dgm:t>
    </dgm:pt>
    <dgm:pt modelId="{F49484D8-4CFF-42E8-9BB2-1A63FFF4A803}">
      <dgm:prSet phldrT="[Text]"/>
      <dgm:spPr/>
      <dgm:t>
        <a:bodyPr/>
        <a:lstStyle/>
        <a:p>
          <a:r>
            <a:rPr lang="en-US" dirty="0" smtClean="0">
              <a:effectLst>
                <a:glow rad="127000">
                  <a:srgbClr val="FFFF00"/>
                </a:glow>
              </a:effectLst>
              <a:latin typeface="Arial Black" pitchFamily="34" charset="0"/>
            </a:rPr>
            <a:t>God Is Light</a:t>
          </a:r>
          <a:endParaRPr lang="en-US" dirty="0">
            <a:effectLst>
              <a:glow rad="127000">
                <a:srgbClr val="FFFF00"/>
              </a:glow>
            </a:effectLst>
            <a:latin typeface="Arial Black" pitchFamily="34" charset="0"/>
          </a:endParaRPr>
        </a:p>
      </dgm:t>
    </dgm:pt>
    <dgm:pt modelId="{9C3E53F2-3AF2-4EB6-8CFF-7ABCE62CA8C9}" type="parTrans" cxnId="{CCBA87FF-5F82-4D5E-9C0D-37AACE87D6E9}">
      <dgm:prSet/>
      <dgm:spPr/>
      <dgm:t>
        <a:bodyPr/>
        <a:lstStyle/>
        <a:p>
          <a:endParaRPr lang="en-US"/>
        </a:p>
      </dgm:t>
    </dgm:pt>
    <dgm:pt modelId="{F28FD5C1-B489-47AC-8C62-1B04C15D76F5}" type="sibTrans" cxnId="{CCBA87FF-5F82-4D5E-9C0D-37AACE87D6E9}">
      <dgm:prSet/>
      <dgm:spPr/>
      <dgm:t>
        <a:bodyPr/>
        <a:lstStyle/>
        <a:p>
          <a:endParaRPr lang="en-US"/>
        </a:p>
      </dgm:t>
    </dgm:pt>
    <dgm:pt modelId="{3E45E57C-5CD1-4AF7-83D2-7B53F44B9E25}">
      <dgm:prSet phldrT="[Text]" custT="1">
        <dgm:style>
          <a:lnRef idx="1">
            <a:schemeClr val="dk1"/>
          </a:lnRef>
          <a:fillRef idx="3">
            <a:schemeClr val="dk1"/>
          </a:fillRef>
          <a:effectRef idx="2">
            <a:schemeClr val="dk1"/>
          </a:effectRef>
          <a:fontRef idx="minor">
            <a:schemeClr val="lt1"/>
          </a:fontRef>
        </dgm:style>
      </dgm:prSet>
      <dgm:spPr>
        <a:effectLst>
          <a:glow rad="101600">
            <a:srgbClr val="FFFF00">
              <a:alpha val="60000"/>
            </a:srgbClr>
          </a:glow>
        </a:effectLst>
      </dgm:spPr>
      <dgm:t>
        <a:bodyPr/>
        <a:lstStyle/>
        <a:p>
          <a:r>
            <a:rPr lang="en-US" sz="1600" dirty="0" smtClean="0">
              <a:latin typeface="Arial Black" pitchFamily="34" charset="0"/>
            </a:rPr>
            <a:t>1:7</a:t>
          </a:r>
          <a:endParaRPr lang="en-US" sz="1600" dirty="0">
            <a:latin typeface="Arial Black" pitchFamily="34" charset="0"/>
          </a:endParaRPr>
        </a:p>
      </dgm:t>
    </dgm:pt>
    <dgm:pt modelId="{1073A855-1077-4192-9266-FE0BC50F5714}" type="parTrans" cxnId="{146AE8E3-A951-44EA-AB68-24635565EFC7}">
      <dgm:prSet/>
      <dgm:spPr/>
      <dgm:t>
        <a:bodyPr/>
        <a:lstStyle/>
        <a:p>
          <a:endParaRPr lang="en-US"/>
        </a:p>
      </dgm:t>
    </dgm:pt>
    <dgm:pt modelId="{9814E7BF-9E7B-4FF5-B35D-895E5738F469}" type="sibTrans" cxnId="{146AE8E3-A951-44EA-AB68-24635565EFC7}">
      <dgm:prSet/>
      <dgm:spPr/>
      <dgm:t>
        <a:bodyPr/>
        <a:lstStyle/>
        <a:p>
          <a:endParaRPr lang="en-US"/>
        </a:p>
      </dgm:t>
    </dgm:pt>
    <dgm:pt modelId="{C06C95EB-FFBA-43E1-AD6D-3A151C4153FC}">
      <dgm:prSet phldrT="[Text]"/>
      <dgm:spPr/>
      <dgm:t>
        <a:bodyPr/>
        <a:lstStyle/>
        <a:p>
          <a:r>
            <a:rPr lang="en-US" dirty="0" smtClean="0">
              <a:solidFill>
                <a:srgbClr val="0070C0"/>
              </a:solidFill>
              <a:effectLst>
                <a:glow rad="127000">
                  <a:srgbClr val="FFFF00"/>
                </a:glow>
              </a:effectLst>
              <a:latin typeface="Arial Black" pitchFamily="34" charset="0"/>
            </a:rPr>
            <a:t>If</a:t>
          </a:r>
          <a:r>
            <a:rPr lang="en-US" dirty="0" smtClean="0">
              <a:effectLst>
                <a:glow rad="127000">
                  <a:srgbClr val="FFFF00"/>
                </a:glow>
              </a:effectLst>
              <a:latin typeface="Arial Black" pitchFamily="34" charset="0"/>
            </a:rPr>
            <a:t> We Walk In The Light</a:t>
          </a:r>
          <a:endParaRPr lang="en-US" dirty="0">
            <a:effectLst>
              <a:glow rad="127000">
                <a:srgbClr val="FFFF00"/>
              </a:glow>
            </a:effectLst>
            <a:latin typeface="Arial Black" pitchFamily="34" charset="0"/>
          </a:endParaRPr>
        </a:p>
      </dgm:t>
    </dgm:pt>
    <dgm:pt modelId="{EAE2EC23-5951-459B-B9B5-459C39ECC373}" type="parTrans" cxnId="{CA456320-953B-4AB2-8E40-0F4166F36CE2}">
      <dgm:prSet/>
      <dgm:spPr/>
      <dgm:t>
        <a:bodyPr/>
        <a:lstStyle/>
        <a:p>
          <a:endParaRPr lang="en-US"/>
        </a:p>
      </dgm:t>
    </dgm:pt>
    <dgm:pt modelId="{B7EA421F-0138-41EC-A027-8B21C1F1702B}" type="sibTrans" cxnId="{CA456320-953B-4AB2-8E40-0F4166F36CE2}">
      <dgm:prSet/>
      <dgm:spPr/>
      <dgm:t>
        <a:bodyPr/>
        <a:lstStyle/>
        <a:p>
          <a:endParaRPr lang="en-US"/>
        </a:p>
      </dgm:t>
    </dgm:pt>
    <dgm:pt modelId="{1AB041E7-4238-4E14-AA57-A430715D0C62}">
      <dgm:prSet phldrT="[Text]" custT="1">
        <dgm:style>
          <a:lnRef idx="1">
            <a:schemeClr val="accent2"/>
          </a:lnRef>
          <a:fillRef idx="3">
            <a:schemeClr val="accent2"/>
          </a:fillRef>
          <a:effectRef idx="2">
            <a:schemeClr val="accent2"/>
          </a:effectRef>
          <a:fontRef idx="minor">
            <a:schemeClr val="lt1"/>
          </a:fontRef>
        </dgm:style>
      </dgm:prSet>
      <dgm:spPr>
        <a:solidFill>
          <a:srgbClr val="C00000"/>
        </a:solidFill>
      </dgm:spPr>
      <dgm:t>
        <a:bodyPr/>
        <a:lstStyle/>
        <a:p>
          <a:pPr algn="ctr"/>
          <a:r>
            <a:rPr lang="en-US" sz="1600" dirty="0" smtClean="0">
              <a:latin typeface="Arial Black" pitchFamily="34" charset="0"/>
            </a:rPr>
            <a:t>        FELLOWSHIP        1:7        </a:t>
          </a:r>
          <a:r>
            <a:rPr lang="en-US" sz="2000" dirty="0" smtClean="0">
              <a:latin typeface="Arial Black" pitchFamily="34" charset="0"/>
            </a:rPr>
            <a:t> </a:t>
          </a:r>
          <a:r>
            <a:rPr lang="en-US" sz="2000" dirty="0" smtClean="0">
              <a:latin typeface="Bloody" pitchFamily="2" charset="0"/>
            </a:rPr>
            <a:t>BLOOD</a:t>
          </a:r>
          <a:r>
            <a:rPr lang="en-US" sz="2000" dirty="0" smtClean="0">
              <a:latin typeface="Arial Black" pitchFamily="34" charset="0"/>
            </a:rPr>
            <a:t> </a:t>
          </a:r>
          <a:r>
            <a:rPr lang="en-US" sz="1600" dirty="0" smtClean="0">
              <a:latin typeface="Arial Black" pitchFamily="34" charset="0"/>
            </a:rPr>
            <a:t>OF JESUS</a:t>
          </a:r>
          <a:endParaRPr lang="en-US" sz="1600" dirty="0">
            <a:latin typeface="Arial Black" pitchFamily="34" charset="0"/>
          </a:endParaRPr>
        </a:p>
      </dgm:t>
    </dgm:pt>
    <dgm:pt modelId="{F063870A-250A-46E8-A993-EFFE4400C5C6}" type="parTrans" cxnId="{07BF88D9-C67D-40DA-AE78-A51F1D0874CF}">
      <dgm:prSet/>
      <dgm:spPr/>
      <dgm:t>
        <a:bodyPr/>
        <a:lstStyle/>
        <a:p>
          <a:endParaRPr lang="en-US"/>
        </a:p>
      </dgm:t>
    </dgm:pt>
    <dgm:pt modelId="{F95E7DAC-FB08-4257-A9FD-E9EE43D4B7D9}" type="sibTrans" cxnId="{07BF88D9-C67D-40DA-AE78-A51F1D0874CF}">
      <dgm:prSet/>
      <dgm:spPr/>
      <dgm:t>
        <a:bodyPr/>
        <a:lstStyle/>
        <a:p>
          <a:endParaRPr lang="en-US"/>
        </a:p>
      </dgm:t>
    </dgm:pt>
    <dgm:pt modelId="{D331AAB2-C9EA-467C-A5A8-9E454836EA67}">
      <dgm:prSet phldrT="[Text]"/>
      <dgm:spPr/>
      <dgm:t>
        <a:bodyPr/>
        <a:lstStyle/>
        <a:p>
          <a:pPr algn="r"/>
          <a:r>
            <a:rPr lang="en-US" dirty="0" smtClean="0">
              <a:latin typeface="Arial Black" pitchFamily="34" charset="0"/>
            </a:rPr>
            <a:t>With One Another</a:t>
          </a:r>
          <a:endParaRPr lang="en-US" dirty="0">
            <a:latin typeface="Arial Black" pitchFamily="34" charset="0"/>
          </a:endParaRPr>
        </a:p>
      </dgm:t>
    </dgm:pt>
    <dgm:pt modelId="{57CF8715-8514-4F2B-8A3A-BC2A72EBD854}" type="parTrans" cxnId="{182C5C60-0968-4AE6-A97A-1C13384BDD80}">
      <dgm:prSet/>
      <dgm:spPr/>
      <dgm:t>
        <a:bodyPr/>
        <a:lstStyle/>
        <a:p>
          <a:endParaRPr lang="en-US"/>
        </a:p>
      </dgm:t>
    </dgm:pt>
    <dgm:pt modelId="{B8A9DF28-9B7C-4222-9F36-A5C91FC12491}" type="sibTrans" cxnId="{182C5C60-0968-4AE6-A97A-1C13384BDD80}">
      <dgm:prSet/>
      <dgm:spPr/>
      <dgm:t>
        <a:bodyPr/>
        <a:lstStyle/>
        <a:p>
          <a:endParaRPr lang="en-US"/>
        </a:p>
      </dgm:t>
    </dgm:pt>
    <dgm:pt modelId="{7A0AB83E-BAC5-4F4F-BC20-A3EC6748091C}">
      <dgm:prSet phldrT="[Text]"/>
      <dgm:spPr/>
      <dgm:t>
        <a:bodyPr/>
        <a:lstStyle/>
        <a:p>
          <a:pPr algn="l"/>
          <a:r>
            <a:rPr lang="en-US" dirty="0" smtClean="0">
              <a:latin typeface="Arial Black" pitchFamily="34" charset="0"/>
            </a:rPr>
            <a:t>Cleanses From All Sin</a:t>
          </a:r>
          <a:endParaRPr lang="en-US" dirty="0">
            <a:latin typeface="Arial Black" pitchFamily="34" charset="0"/>
          </a:endParaRPr>
        </a:p>
      </dgm:t>
    </dgm:pt>
    <dgm:pt modelId="{5948EBBD-AF76-40E2-A7D7-6B38069EFFBC}" type="parTrans" cxnId="{C69E6D86-D405-4594-A33F-4B6FD91E334C}">
      <dgm:prSet/>
      <dgm:spPr/>
      <dgm:t>
        <a:bodyPr/>
        <a:lstStyle/>
        <a:p>
          <a:endParaRPr lang="en-US"/>
        </a:p>
      </dgm:t>
    </dgm:pt>
    <dgm:pt modelId="{8B40683E-45F1-4E88-95FA-D888B13FDA1E}" type="sibTrans" cxnId="{C69E6D86-D405-4594-A33F-4B6FD91E334C}">
      <dgm:prSet/>
      <dgm:spPr/>
      <dgm:t>
        <a:bodyPr/>
        <a:lstStyle/>
        <a:p>
          <a:endParaRPr lang="en-US"/>
        </a:p>
      </dgm:t>
    </dgm:pt>
    <dgm:pt modelId="{4F3679CD-2653-4AC3-9998-C6B0296A6322}">
      <dgm:prSet phldrT="[Text]" custT="1">
        <dgm:style>
          <a:lnRef idx="1">
            <a:schemeClr val="dk1"/>
          </a:lnRef>
          <a:fillRef idx="3">
            <a:schemeClr val="dk1"/>
          </a:fillRef>
          <a:effectRef idx="2">
            <a:schemeClr val="dk1"/>
          </a:effectRef>
          <a:fontRef idx="minor">
            <a:schemeClr val="lt1"/>
          </a:fontRef>
        </dgm:style>
      </dgm:prSet>
      <dgm:spPr>
        <a:effectLst>
          <a:glow rad="101600">
            <a:srgbClr val="FFFF00">
              <a:alpha val="60000"/>
            </a:srgbClr>
          </a:glow>
        </a:effectLst>
      </dgm:spPr>
      <dgm:t>
        <a:bodyPr/>
        <a:lstStyle/>
        <a:p>
          <a:r>
            <a:rPr lang="en-US" sz="1600" dirty="0" smtClean="0">
              <a:latin typeface="Arial Black" pitchFamily="34" charset="0"/>
            </a:rPr>
            <a:t>1:9</a:t>
          </a:r>
          <a:endParaRPr lang="en-US" sz="1600" dirty="0">
            <a:latin typeface="Arial Black" pitchFamily="34" charset="0"/>
          </a:endParaRPr>
        </a:p>
      </dgm:t>
    </dgm:pt>
    <dgm:pt modelId="{55B52B4D-BFC1-4991-8B37-E8EC5188772B}" type="parTrans" cxnId="{F7AC2B44-07CD-4230-9ABB-54573DF31CF4}">
      <dgm:prSet/>
      <dgm:spPr/>
      <dgm:t>
        <a:bodyPr/>
        <a:lstStyle/>
        <a:p>
          <a:endParaRPr lang="en-US"/>
        </a:p>
      </dgm:t>
    </dgm:pt>
    <dgm:pt modelId="{B843EB5F-0AE7-4F60-AA81-35B1D67E923E}" type="sibTrans" cxnId="{F7AC2B44-07CD-4230-9ABB-54573DF31CF4}">
      <dgm:prSet/>
      <dgm:spPr/>
      <dgm:t>
        <a:bodyPr/>
        <a:lstStyle/>
        <a:p>
          <a:endParaRPr lang="en-US"/>
        </a:p>
      </dgm:t>
    </dgm:pt>
    <dgm:pt modelId="{0BC9E91F-E463-40E4-A797-066FE2F314A6}">
      <dgm:prSet phldrT="[Text]"/>
      <dgm:spPr/>
      <dgm:t>
        <a:bodyPr/>
        <a:lstStyle/>
        <a:p>
          <a:r>
            <a:rPr lang="en-US" dirty="0" smtClean="0">
              <a:solidFill>
                <a:srgbClr val="0070C0"/>
              </a:solidFill>
              <a:effectLst>
                <a:glow rad="127000">
                  <a:srgbClr val="FFFF00"/>
                </a:glow>
              </a:effectLst>
              <a:latin typeface="Arial Black" pitchFamily="34" charset="0"/>
            </a:rPr>
            <a:t>If</a:t>
          </a:r>
          <a:r>
            <a:rPr lang="en-US" dirty="0" smtClean="0">
              <a:effectLst>
                <a:glow rad="127000">
                  <a:srgbClr val="FFFF00"/>
                </a:glow>
              </a:effectLst>
              <a:latin typeface="Arial Black" pitchFamily="34" charset="0"/>
            </a:rPr>
            <a:t> We Confess Our Sins</a:t>
          </a:r>
          <a:endParaRPr lang="en-US" dirty="0">
            <a:effectLst>
              <a:glow rad="127000">
                <a:srgbClr val="FFFF00"/>
              </a:glow>
            </a:effectLst>
            <a:latin typeface="Arial Black" pitchFamily="34" charset="0"/>
          </a:endParaRPr>
        </a:p>
      </dgm:t>
    </dgm:pt>
    <dgm:pt modelId="{3B5747F4-2430-4AE1-8DDA-14FA6C9A8A43}" type="parTrans" cxnId="{0F5E3317-0CEA-4D0A-A15B-CCBBED24A53C}">
      <dgm:prSet/>
      <dgm:spPr/>
      <dgm:t>
        <a:bodyPr/>
        <a:lstStyle/>
        <a:p>
          <a:endParaRPr lang="en-US"/>
        </a:p>
      </dgm:t>
    </dgm:pt>
    <dgm:pt modelId="{3D9E34D2-A2B7-4241-B265-8B9E2DFF1088}" type="sibTrans" cxnId="{0F5E3317-0CEA-4D0A-A15B-CCBBED24A53C}">
      <dgm:prSet/>
      <dgm:spPr/>
      <dgm:t>
        <a:bodyPr/>
        <a:lstStyle/>
        <a:p>
          <a:endParaRPr lang="en-US"/>
        </a:p>
      </dgm:t>
    </dgm:pt>
    <dgm:pt modelId="{A5B8FB32-E3C1-4DB0-AE36-408576561A30}">
      <dgm:prSet phldrT="[Text]" custT="1">
        <dgm:style>
          <a:lnRef idx="1">
            <a:schemeClr val="accent2"/>
          </a:lnRef>
          <a:fillRef idx="3">
            <a:schemeClr val="accent2"/>
          </a:fillRef>
          <a:effectRef idx="2">
            <a:schemeClr val="accent2"/>
          </a:effectRef>
          <a:fontRef idx="minor">
            <a:schemeClr val="lt1"/>
          </a:fontRef>
        </dgm:style>
      </dgm:prSet>
      <dgm:spPr>
        <a:solidFill>
          <a:srgbClr val="C00000"/>
        </a:solidFill>
      </dgm:spPr>
      <dgm:t>
        <a:bodyPr/>
        <a:lstStyle/>
        <a:p>
          <a:r>
            <a:rPr lang="en-US" sz="1600" dirty="0" smtClean="0">
              <a:latin typeface="Arial Black" pitchFamily="34" charset="0"/>
            </a:rPr>
            <a:t>FAITHFUL     1:9    AND JUST</a:t>
          </a:r>
          <a:endParaRPr lang="en-US" sz="1600" dirty="0">
            <a:latin typeface="Arial Black" pitchFamily="34" charset="0"/>
          </a:endParaRPr>
        </a:p>
      </dgm:t>
    </dgm:pt>
    <dgm:pt modelId="{104A622C-B971-46FE-BEAE-9E51B413347A}" type="parTrans" cxnId="{DB7D63ED-6664-403C-A4C5-DFF278F617DA}">
      <dgm:prSet/>
      <dgm:spPr/>
      <dgm:t>
        <a:bodyPr/>
        <a:lstStyle/>
        <a:p>
          <a:endParaRPr lang="en-US"/>
        </a:p>
      </dgm:t>
    </dgm:pt>
    <dgm:pt modelId="{5800FB54-B52E-47DF-90C7-4FB97BD4A571}" type="sibTrans" cxnId="{DB7D63ED-6664-403C-A4C5-DFF278F617DA}">
      <dgm:prSet/>
      <dgm:spPr/>
      <dgm:t>
        <a:bodyPr/>
        <a:lstStyle/>
        <a:p>
          <a:endParaRPr lang="en-US"/>
        </a:p>
      </dgm:t>
    </dgm:pt>
    <dgm:pt modelId="{C3528C99-4F8C-478F-8917-FF50C3278F18}">
      <dgm:prSet phldrT="[Text]"/>
      <dgm:spPr/>
      <dgm:t>
        <a:bodyPr/>
        <a:lstStyle/>
        <a:p>
          <a:pPr algn="r"/>
          <a:r>
            <a:rPr lang="en-US" dirty="0" smtClean="0">
              <a:latin typeface="Arial Black" pitchFamily="34" charset="0"/>
            </a:rPr>
            <a:t>Forgive Our Sins</a:t>
          </a:r>
          <a:endParaRPr lang="en-US" dirty="0">
            <a:latin typeface="Arial Black" pitchFamily="34" charset="0"/>
          </a:endParaRPr>
        </a:p>
      </dgm:t>
    </dgm:pt>
    <dgm:pt modelId="{1ACA0B31-1F53-4BAB-9FC8-63A06BEDDA4E}" type="parTrans" cxnId="{2FF02F3F-0A64-4026-8857-A694709EEC2D}">
      <dgm:prSet/>
      <dgm:spPr/>
      <dgm:t>
        <a:bodyPr/>
        <a:lstStyle/>
        <a:p>
          <a:endParaRPr lang="en-US"/>
        </a:p>
      </dgm:t>
    </dgm:pt>
    <dgm:pt modelId="{44E41078-089A-4991-9017-90E70F5020A3}" type="sibTrans" cxnId="{2FF02F3F-0A64-4026-8857-A694709EEC2D}">
      <dgm:prSet/>
      <dgm:spPr/>
      <dgm:t>
        <a:bodyPr/>
        <a:lstStyle/>
        <a:p>
          <a:endParaRPr lang="en-US"/>
        </a:p>
      </dgm:t>
    </dgm:pt>
    <dgm:pt modelId="{FC8E680A-DB17-47B2-B77A-B7C6D8C7FFA1}">
      <dgm:prSet phldrT="[Text]"/>
      <dgm:spPr/>
      <dgm:t>
        <a:bodyPr/>
        <a:lstStyle/>
        <a:p>
          <a:pPr algn="l"/>
          <a:r>
            <a:rPr lang="en-US" dirty="0" smtClean="0">
              <a:latin typeface="Arial Black" pitchFamily="34" charset="0"/>
            </a:rPr>
            <a:t>Cleanse All Unrighteousness</a:t>
          </a:r>
          <a:endParaRPr lang="en-US" dirty="0">
            <a:latin typeface="Arial Black" pitchFamily="34" charset="0"/>
          </a:endParaRPr>
        </a:p>
      </dgm:t>
    </dgm:pt>
    <dgm:pt modelId="{DE23C71F-629F-4D5F-9D86-1E0E3097BAFF}" type="parTrans" cxnId="{AFEC81F8-70CD-42E9-991F-4580B1D0C2A0}">
      <dgm:prSet/>
      <dgm:spPr/>
      <dgm:t>
        <a:bodyPr/>
        <a:lstStyle/>
        <a:p>
          <a:endParaRPr lang="en-US"/>
        </a:p>
      </dgm:t>
    </dgm:pt>
    <dgm:pt modelId="{427CA497-1A04-4B90-9C10-B320DF42AD6B}" type="sibTrans" cxnId="{AFEC81F8-70CD-42E9-991F-4580B1D0C2A0}">
      <dgm:prSet/>
      <dgm:spPr/>
      <dgm:t>
        <a:bodyPr/>
        <a:lstStyle/>
        <a:p>
          <a:endParaRPr lang="en-US"/>
        </a:p>
      </dgm:t>
    </dgm:pt>
    <dgm:pt modelId="{7FCCF6C5-05BD-4876-B5FF-F6A2B483CAF0}" type="pres">
      <dgm:prSet presAssocID="{37C59C76-A391-4323-A06D-3F7E8433FA7D}" presName="Name0" presStyleCnt="0">
        <dgm:presLayoutVars>
          <dgm:dir/>
          <dgm:animLvl val="lvl"/>
          <dgm:resizeHandles val="exact"/>
        </dgm:presLayoutVars>
      </dgm:prSet>
      <dgm:spPr/>
      <dgm:t>
        <a:bodyPr/>
        <a:lstStyle/>
        <a:p>
          <a:endParaRPr lang="en-US"/>
        </a:p>
      </dgm:t>
    </dgm:pt>
    <dgm:pt modelId="{5870179F-A212-4986-9DA3-E48BD89360F0}" type="pres">
      <dgm:prSet presAssocID="{A5B8FB32-E3C1-4DB0-AE36-408576561A30}" presName="boxAndChildren" presStyleCnt="0"/>
      <dgm:spPr/>
    </dgm:pt>
    <dgm:pt modelId="{FB236B96-45B6-4F93-847A-026D98FCACB7}" type="pres">
      <dgm:prSet presAssocID="{A5B8FB32-E3C1-4DB0-AE36-408576561A30}" presName="parentTextBox" presStyleLbl="node1" presStyleIdx="0" presStyleCnt="5"/>
      <dgm:spPr/>
      <dgm:t>
        <a:bodyPr/>
        <a:lstStyle/>
        <a:p>
          <a:endParaRPr lang="en-US"/>
        </a:p>
      </dgm:t>
    </dgm:pt>
    <dgm:pt modelId="{5345FA8D-4B00-4253-ACBF-B84F3B086E26}" type="pres">
      <dgm:prSet presAssocID="{A5B8FB32-E3C1-4DB0-AE36-408576561A30}" presName="entireBox" presStyleLbl="node1" presStyleIdx="0" presStyleCnt="5"/>
      <dgm:spPr/>
      <dgm:t>
        <a:bodyPr/>
        <a:lstStyle/>
        <a:p>
          <a:endParaRPr lang="en-US"/>
        </a:p>
      </dgm:t>
    </dgm:pt>
    <dgm:pt modelId="{37E326C8-5761-46D3-A923-8EBFB40E427F}" type="pres">
      <dgm:prSet presAssocID="{A5B8FB32-E3C1-4DB0-AE36-408576561A30}" presName="descendantBox" presStyleCnt="0"/>
      <dgm:spPr/>
    </dgm:pt>
    <dgm:pt modelId="{823DB5A3-F623-468E-BF24-F241BA8B0594}" type="pres">
      <dgm:prSet presAssocID="{C3528C99-4F8C-478F-8917-FF50C3278F18}" presName="childTextBox" presStyleLbl="fgAccFollowNode1" presStyleIdx="0" presStyleCnt="7">
        <dgm:presLayoutVars>
          <dgm:bulletEnabled val="1"/>
        </dgm:presLayoutVars>
      </dgm:prSet>
      <dgm:spPr/>
      <dgm:t>
        <a:bodyPr/>
        <a:lstStyle/>
        <a:p>
          <a:endParaRPr lang="en-US"/>
        </a:p>
      </dgm:t>
    </dgm:pt>
    <dgm:pt modelId="{3C424057-E646-4BE6-B15B-A961B1F3CEDE}" type="pres">
      <dgm:prSet presAssocID="{FC8E680A-DB17-47B2-B77A-B7C6D8C7FFA1}" presName="childTextBox" presStyleLbl="fgAccFollowNode1" presStyleIdx="1" presStyleCnt="7">
        <dgm:presLayoutVars>
          <dgm:bulletEnabled val="1"/>
        </dgm:presLayoutVars>
      </dgm:prSet>
      <dgm:spPr/>
      <dgm:t>
        <a:bodyPr/>
        <a:lstStyle/>
        <a:p>
          <a:endParaRPr lang="en-US"/>
        </a:p>
      </dgm:t>
    </dgm:pt>
    <dgm:pt modelId="{12A0809D-5265-47B5-8666-6608ECC71EC0}" type="pres">
      <dgm:prSet presAssocID="{B843EB5F-0AE7-4F60-AA81-35B1D67E923E}" presName="sp" presStyleCnt="0"/>
      <dgm:spPr/>
    </dgm:pt>
    <dgm:pt modelId="{0474A5F3-7E0E-4B28-A81E-F8B45478904B}" type="pres">
      <dgm:prSet presAssocID="{4F3679CD-2653-4AC3-9998-C6B0296A6322}" presName="arrowAndChildren" presStyleCnt="0"/>
      <dgm:spPr/>
    </dgm:pt>
    <dgm:pt modelId="{73F9D3E8-4BAD-42C6-B381-7D2040E6ED8F}" type="pres">
      <dgm:prSet presAssocID="{4F3679CD-2653-4AC3-9998-C6B0296A6322}" presName="parentTextArrow" presStyleLbl="node1" presStyleIdx="0" presStyleCnt="5"/>
      <dgm:spPr/>
      <dgm:t>
        <a:bodyPr/>
        <a:lstStyle/>
        <a:p>
          <a:endParaRPr lang="en-US"/>
        </a:p>
      </dgm:t>
    </dgm:pt>
    <dgm:pt modelId="{D0332B66-DB4A-461D-8337-6FC6C492272A}" type="pres">
      <dgm:prSet presAssocID="{4F3679CD-2653-4AC3-9998-C6B0296A6322}" presName="arrow" presStyleLbl="node1" presStyleIdx="1" presStyleCnt="5"/>
      <dgm:spPr/>
      <dgm:t>
        <a:bodyPr/>
        <a:lstStyle/>
        <a:p>
          <a:endParaRPr lang="en-US"/>
        </a:p>
      </dgm:t>
    </dgm:pt>
    <dgm:pt modelId="{F73BA0A2-4B7C-48B2-B81E-DD07DDB4DE86}" type="pres">
      <dgm:prSet presAssocID="{4F3679CD-2653-4AC3-9998-C6B0296A6322}" presName="descendantArrow" presStyleCnt="0"/>
      <dgm:spPr/>
    </dgm:pt>
    <dgm:pt modelId="{94A0B89E-A2BE-4DCF-9CDA-AC52139A156E}" type="pres">
      <dgm:prSet presAssocID="{0BC9E91F-E463-40E4-A797-066FE2F314A6}" presName="childTextArrow" presStyleLbl="fgAccFollowNode1" presStyleIdx="2" presStyleCnt="7">
        <dgm:presLayoutVars>
          <dgm:bulletEnabled val="1"/>
        </dgm:presLayoutVars>
      </dgm:prSet>
      <dgm:spPr/>
      <dgm:t>
        <a:bodyPr/>
        <a:lstStyle/>
        <a:p>
          <a:endParaRPr lang="en-US"/>
        </a:p>
      </dgm:t>
    </dgm:pt>
    <dgm:pt modelId="{F14E2566-15C7-4504-9A24-4CA8CA7DFD3D}" type="pres">
      <dgm:prSet presAssocID="{F95E7DAC-FB08-4257-A9FD-E9EE43D4B7D9}" presName="sp" presStyleCnt="0"/>
      <dgm:spPr/>
    </dgm:pt>
    <dgm:pt modelId="{16C8B7FB-8E47-472C-A4C9-58D0D301F297}" type="pres">
      <dgm:prSet presAssocID="{1AB041E7-4238-4E14-AA57-A430715D0C62}" presName="arrowAndChildren" presStyleCnt="0"/>
      <dgm:spPr/>
    </dgm:pt>
    <dgm:pt modelId="{5AFC8EC4-F787-4AB6-B19B-AB89517797DD}" type="pres">
      <dgm:prSet presAssocID="{1AB041E7-4238-4E14-AA57-A430715D0C62}" presName="parentTextArrow" presStyleLbl="node1" presStyleIdx="1" presStyleCnt="5"/>
      <dgm:spPr/>
      <dgm:t>
        <a:bodyPr/>
        <a:lstStyle/>
        <a:p>
          <a:endParaRPr lang="en-US"/>
        </a:p>
      </dgm:t>
    </dgm:pt>
    <dgm:pt modelId="{2E6CB684-B011-4027-9DBC-24D2904EA867}" type="pres">
      <dgm:prSet presAssocID="{1AB041E7-4238-4E14-AA57-A430715D0C62}" presName="arrow" presStyleLbl="node1" presStyleIdx="2" presStyleCnt="5"/>
      <dgm:spPr/>
      <dgm:t>
        <a:bodyPr/>
        <a:lstStyle/>
        <a:p>
          <a:endParaRPr lang="en-US"/>
        </a:p>
      </dgm:t>
    </dgm:pt>
    <dgm:pt modelId="{726C7E03-4094-4F0F-8EC1-EBE231FB5D47}" type="pres">
      <dgm:prSet presAssocID="{1AB041E7-4238-4E14-AA57-A430715D0C62}" presName="descendantArrow" presStyleCnt="0"/>
      <dgm:spPr/>
    </dgm:pt>
    <dgm:pt modelId="{4DC67BBE-1576-4CC5-8540-EF39DC75DBB2}" type="pres">
      <dgm:prSet presAssocID="{D331AAB2-C9EA-467C-A5A8-9E454836EA67}" presName="childTextArrow" presStyleLbl="fgAccFollowNode1" presStyleIdx="3" presStyleCnt="7">
        <dgm:presLayoutVars>
          <dgm:bulletEnabled val="1"/>
        </dgm:presLayoutVars>
      </dgm:prSet>
      <dgm:spPr/>
      <dgm:t>
        <a:bodyPr/>
        <a:lstStyle/>
        <a:p>
          <a:endParaRPr lang="en-US"/>
        </a:p>
      </dgm:t>
    </dgm:pt>
    <dgm:pt modelId="{A558D5A6-D095-44A3-9A55-B7E898080ABD}" type="pres">
      <dgm:prSet presAssocID="{7A0AB83E-BAC5-4F4F-BC20-A3EC6748091C}" presName="childTextArrow" presStyleLbl="fgAccFollowNode1" presStyleIdx="4" presStyleCnt="7">
        <dgm:presLayoutVars>
          <dgm:bulletEnabled val="1"/>
        </dgm:presLayoutVars>
      </dgm:prSet>
      <dgm:spPr/>
      <dgm:t>
        <a:bodyPr/>
        <a:lstStyle/>
        <a:p>
          <a:endParaRPr lang="en-US"/>
        </a:p>
      </dgm:t>
    </dgm:pt>
    <dgm:pt modelId="{C52B49FB-EB96-4DA9-8576-77BC654D9EBA}" type="pres">
      <dgm:prSet presAssocID="{9814E7BF-9E7B-4FF5-B35D-895E5738F469}" presName="sp" presStyleCnt="0"/>
      <dgm:spPr/>
    </dgm:pt>
    <dgm:pt modelId="{5F45F943-5DCF-4F58-80C4-CF6EE19C29D8}" type="pres">
      <dgm:prSet presAssocID="{3E45E57C-5CD1-4AF7-83D2-7B53F44B9E25}" presName="arrowAndChildren" presStyleCnt="0"/>
      <dgm:spPr/>
    </dgm:pt>
    <dgm:pt modelId="{35F180E7-956D-47AF-A8E1-483E94989614}" type="pres">
      <dgm:prSet presAssocID="{3E45E57C-5CD1-4AF7-83D2-7B53F44B9E25}" presName="parentTextArrow" presStyleLbl="node1" presStyleIdx="2" presStyleCnt="5"/>
      <dgm:spPr/>
      <dgm:t>
        <a:bodyPr/>
        <a:lstStyle/>
        <a:p>
          <a:endParaRPr lang="en-US"/>
        </a:p>
      </dgm:t>
    </dgm:pt>
    <dgm:pt modelId="{974D1EEB-6837-41FE-AF0D-10F98165467F}" type="pres">
      <dgm:prSet presAssocID="{3E45E57C-5CD1-4AF7-83D2-7B53F44B9E25}" presName="arrow" presStyleLbl="node1" presStyleIdx="3" presStyleCnt="5"/>
      <dgm:spPr/>
      <dgm:t>
        <a:bodyPr/>
        <a:lstStyle/>
        <a:p>
          <a:endParaRPr lang="en-US"/>
        </a:p>
      </dgm:t>
    </dgm:pt>
    <dgm:pt modelId="{2A1728BC-0333-4193-9367-EA305B520578}" type="pres">
      <dgm:prSet presAssocID="{3E45E57C-5CD1-4AF7-83D2-7B53F44B9E25}" presName="descendantArrow" presStyleCnt="0"/>
      <dgm:spPr/>
    </dgm:pt>
    <dgm:pt modelId="{8235E6D6-3FF1-4001-A184-DEEC6E9C81C2}" type="pres">
      <dgm:prSet presAssocID="{C06C95EB-FFBA-43E1-AD6D-3A151C4153FC}" presName="childTextArrow" presStyleLbl="fgAccFollowNode1" presStyleIdx="5" presStyleCnt="7">
        <dgm:presLayoutVars>
          <dgm:bulletEnabled val="1"/>
        </dgm:presLayoutVars>
      </dgm:prSet>
      <dgm:spPr/>
      <dgm:t>
        <a:bodyPr/>
        <a:lstStyle/>
        <a:p>
          <a:endParaRPr lang="en-US"/>
        </a:p>
      </dgm:t>
    </dgm:pt>
    <dgm:pt modelId="{0EFD203D-3A7A-431B-8A8D-0D0866E0062D}" type="pres">
      <dgm:prSet presAssocID="{E29C3AC4-C047-4CED-A801-DFA85AED03F7}" presName="sp" presStyleCnt="0"/>
      <dgm:spPr/>
    </dgm:pt>
    <dgm:pt modelId="{C6FE5430-C302-4BE1-AB59-69AC62EFC98A}" type="pres">
      <dgm:prSet presAssocID="{6E010C1C-2690-4709-B514-F0B67E5DA2F9}" presName="arrowAndChildren" presStyleCnt="0"/>
      <dgm:spPr/>
    </dgm:pt>
    <dgm:pt modelId="{B3BF1428-0BD2-4B72-A255-754433764C31}" type="pres">
      <dgm:prSet presAssocID="{6E010C1C-2690-4709-B514-F0B67E5DA2F9}" presName="parentTextArrow" presStyleLbl="node1" presStyleIdx="3" presStyleCnt="5"/>
      <dgm:spPr/>
      <dgm:t>
        <a:bodyPr/>
        <a:lstStyle/>
        <a:p>
          <a:endParaRPr lang="en-US"/>
        </a:p>
      </dgm:t>
    </dgm:pt>
    <dgm:pt modelId="{6D33EE26-2151-4ED7-B5FD-6616FDC63548}" type="pres">
      <dgm:prSet presAssocID="{6E010C1C-2690-4709-B514-F0B67E5DA2F9}" presName="arrow" presStyleLbl="node1" presStyleIdx="4" presStyleCnt="5"/>
      <dgm:spPr/>
      <dgm:t>
        <a:bodyPr/>
        <a:lstStyle/>
        <a:p>
          <a:endParaRPr lang="en-US"/>
        </a:p>
      </dgm:t>
    </dgm:pt>
    <dgm:pt modelId="{4AAA6E8E-71B2-4CA0-92BD-22C46FABE440}" type="pres">
      <dgm:prSet presAssocID="{6E010C1C-2690-4709-B514-F0B67E5DA2F9}" presName="descendantArrow" presStyleCnt="0"/>
      <dgm:spPr/>
    </dgm:pt>
    <dgm:pt modelId="{786B766B-7712-4EF9-B4AE-688FFF6FED9C}" type="pres">
      <dgm:prSet presAssocID="{F49484D8-4CFF-42E8-9BB2-1A63FFF4A803}" presName="childTextArrow" presStyleLbl="fgAccFollowNode1" presStyleIdx="6" presStyleCnt="7">
        <dgm:presLayoutVars>
          <dgm:bulletEnabled val="1"/>
        </dgm:presLayoutVars>
      </dgm:prSet>
      <dgm:spPr/>
      <dgm:t>
        <a:bodyPr/>
        <a:lstStyle/>
        <a:p>
          <a:endParaRPr lang="en-US"/>
        </a:p>
      </dgm:t>
    </dgm:pt>
  </dgm:ptLst>
  <dgm:cxnLst>
    <dgm:cxn modelId="{07BF88D9-C67D-40DA-AE78-A51F1D0874CF}" srcId="{37C59C76-A391-4323-A06D-3F7E8433FA7D}" destId="{1AB041E7-4238-4E14-AA57-A430715D0C62}" srcOrd="2" destOrd="0" parTransId="{F063870A-250A-46E8-A993-EFFE4400C5C6}" sibTransId="{F95E7DAC-FB08-4257-A9FD-E9EE43D4B7D9}"/>
    <dgm:cxn modelId="{8E548B51-392A-45D5-A924-30322902CC62}" type="presOf" srcId="{C06C95EB-FFBA-43E1-AD6D-3A151C4153FC}" destId="{8235E6D6-3FF1-4001-A184-DEEC6E9C81C2}" srcOrd="0" destOrd="0" presId="urn:microsoft.com/office/officeart/2005/8/layout/process4"/>
    <dgm:cxn modelId="{02E4A724-6A8C-45FD-8BCE-635D175457C5}" type="presOf" srcId="{C3528C99-4F8C-478F-8917-FF50C3278F18}" destId="{823DB5A3-F623-468E-BF24-F241BA8B0594}" srcOrd="0" destOrd="0" presId="urn:microsoft.com/office/officeart/2005/8/layout/process4"/>
    <dgm:cxn modelId="{182C5C60-0968-4AE6-A97A-1C13384BDD80}" srcId="{1AB041E7-4238-4E14-AA57-A430715D0C62}" destId="{D331AAB2-C9EA-467C-A5A8-9E454836EA67}" srcOrd="0" destOrd="0" parTransId="{57CF8715-8514-4F2B-8A3A-BC2A72EBD854}" sibTransId="{B8A9DF28-9B7C-4222-9F36-A5C91FC12491}"/>
    <dgm:cxn modelId="{D2341EC8-2584-47E6-9827-96F6DD673590}" type="presOf" srcId="{4F3679CD-2653-4AC3-9998-C6B0296A6322}" destId="{D0332B66-DB4A-461D-8337-6FC6C492272A}" srcOrd="1" destOrd="0" presId="urn:microsoft.com/office/officeart/2005/8/layout/process4"/>
    <dgm:cxn modelId="{CFB5C206-141B-4769-BED4-CB6BC1CD5A26}" type="presOf" srcId="{7A0AB83E-BAC5-4F4F-BC20-A3EC6748091C}" destId="{A558D5A6-D095-44A3-9A55-B7E898080ABD}" srcOrd="0" destOrd="0" presId="urn:microsoft.com/office/officeart/2005/8/layout/process4"/>
    <dgm:cxn modelId="{DB7D63ED-6664-403C-A4C5-DFF278F617DA}" srcId="{37C59C76-A391-4323-A06D-3F7E8433FA7D}" destId="{A5B8FB32-E3C1-4DB0-AE36-408576561A30}" srcOrd="4" destOrd="0" parTransId="{104A622C-B971-46FE-BEAE-9E51B413347A}" sibTransId="{5800FB54-B52E-47DF-90C7-4FB97BD4A571}"/>
    <dgm:cxn modelId="{54B3F878-9DC6-43BD-AA3E-7E379CCFE209}" type="presOf" srcId="{37C59C76-A391-4323-A06D-3F7E8433FA7D}" destId="{7FCCF6C5-05BD-4876-B5FF-F6A2B483CAF0}" srcOrd="0" destOrd="0" presId="urn:microsoft.com/office/officeart/2005/8/layout/process4"/>
    <dgm:cxn modelId="{C736C8D5-9CA3-41E9-9A84-39EFF731A039}" type="presOf" srcId="{A5B8FB32-E3C1-4DB0-AE36-408576561A30}" destId="{5345FA8D-4B00-4253-ACBF-B84F3B086E26}" srcOrd="1" destOrd="0" presId="urn:microsoft.com/office/officeart/2005/8/layout/process4"/>
    <dgm:cxn modelId="{FF30873C-83A2-4567-8A16-E8FCC3125D00}" type="presOf" srcId="{FC8E680A-DB17-47B2-B77A-B7C6D8C7FFA1}" destId="{3C424057-E646-4BE6-B15B-A961B1F3CEDE}" srcOrd="0" destOrd="0" presId="urn:microsoft.com/office/officeart/2005/8/layout/process4"/>
    <dgm:cxn modelId="{9103F6FF-0C8D-4098-9DB3-C274AE3946B7}" srcId="{37C59C76-A391-4323-A06D-3F7E8433FA7D}" destId="{6E010C1C-2690-4709-B514-F0B67E5DA2F9}" srcOrd="0" destOrd="0" parTransId="{F975369D-6339-4652-B9C3-1CE18CCFD5D7}" sibTransId="{E29C3AC4-C047-4CED-A801-DFA85AED03F7}"/>
    <dgm:cxn modelId="{F7AC2B44-07CD-4230-9ABB-54573DF31CF4}" srcId="{37C59C76-A391-4323-A06D-3F7E8433FA7D}" destId="{4F3679CD-2653-4AC3-9998-C6B0296A6322}" srcOrd="3" destOrd="0" parTransId="{55B52B4D-BFC1-4991-8B37-E8EC5188772B}" sibTransId="{B843EB5F-0AE7-4F60-AA81-35B1D67E923E}"/>
    <dgm:cxn modelId="{98A53DD5-5DC6-4FF4-A4CE-E96F23E5E3D3}" type="presOf" srcId="{F49484D8-4CFF-42E8-9BB2-1A63FFF4A803}" destId="{786B766B-7712-4EF9-B4AE-688FFF6FED9C}" srcOrd="0" destOrd="0" presId="urn:microsoft.com/office/officeart/2005/8/layout/process4"/>
    <dgm:cxn modelId="{0F5E3317-0CEA-4D0A-A15B-CCBBED24A53C}" srcId="{4F3679CD-2653-4AC3-9998-C6B0296A6322}" destId="{0BC9E91F-E463-40E4-A797-066FE2F314A6}" srcOrd="0" destOrd="0" parTransId="{3B5747F4-2430-4AE1-8DDA-14FA6C9A8A43}" sibTransId="{3D9E34D2-A2B7-4241-B265-8B9E2DFF1088}"/>
    <dgm:cxn modelId="{39FBA27F-5BBA-4D53-B4C9-2ED0D5B139F3}" type="presOf" srcId="{3E45E57C-5CD1-4AF7-83D2-7B53F44B9E25}" destId="{35F180E7-956D-47AF-A8E1-483E94989614}" srcOrd="0" destOrd="0" presId="urn:microsoft.com/office/officeart/2005/8/layout/process4"/>
    <dgm:cxn modelId="{18BD6940-9831-4AFB-81BF-BB4706E10DBC}" type="presOf" srcId="{6E010C1C-2690-4709-B514-F0B67E5DA2F9}" destId="{6D33EE26-2151-4ED7-B5FD-6616FDC63548}" srcOrd="1" destOrd="0" presId="urn:microsoft.com/office/officeart/2005/8/layout/process4"/>
    <dgm:cxn modelId="{2FF02F3F-0A64-4026-8857-A694709EEC2D}" srcId="{A5B8FB32-E3C1-4DB0-AE36-408576561A30}" destId="{C3528C99-4F8C-478F-8917-FF50C3278F18}" srcOrd="0" destOrd="0" parTransId="{1ACA0B31-1F53-4BAB-9FC8-63A06BEDDA4E}" sibTransId="{44E41078-089A-4991-9017-90E70F5020A3}"/>
    <dgm:cxn modelId="{D79B7E4E-580F-46ED-A607-5FF98053FF7B}" type="presOf" srcId="{1AB041E7-4238-4E14-AA57-A430715D0C62}" destId="{2E6CB684-B011-4027-9DBC-24D2904EA867}" srcOrd="1" destOrd="0" presId="urn:microsoft.com/office/officeart/2005/8/layout/process4"/>
    <dgm:cxn modelId="{CCBA87FF-5F82-4D5E-9C0D-37AACE87D6E9}" srcId="{6E010C1C-2690-4709-B514-F0B67E5DA2F9}" destId="{F49484D8-4CFF-42E8-9BB2-1A63FFF4A803}" srcOrd="0" destOrd="0" parTransId="{9C3E53F2-3AF2-4EB6-8CFF-7ABCE62CA8C9}" sibTransId="{F28FD5C1-B489-47AC-8C62-1B04C15D76F5}"/>
    <dgm:cxn modelId="{146AE8E3-A951-44EA-AB68-24635565EFC7}" srcId="{37C59C76-A391-4323-A06D-3F7E8433FA7D}" destId="{3E45E57C-5CD1-4AF7-83D2-7B53F44B9E25}" srcOrd="1" destOrd="0" parTransId="{1073A855-1077-4192-9266-FE0BC50F5714}" sibTransId="{9814E7BF-9E7B-4FF5-B35D-895E5738F469}"/>
    <dgm:cxn modelId="{2F35CC31-5F0B-4DB8-894C-7CABCB257491}" type="presOf" srcId="{6E010C1C-2690-4709-B514-F0B67E5DA2F9}" destId="{B3BF1428-0BD2-4B72-A255-754433764C31}" srcOrd="0" destOrd="0" presId="urn:microsoft.com/office/officeart/2005/8/layout/process4"/>
    <dgm:cxn modelId="{E7BC9C47-AE4B-4EA8-8AB9-D13F8C836396}" type="presOf" srcId="{0BC9E91F-E463-40E4-A797-066FE2F314A6}" destId="{94A0B89E-A2BE-4DCF-9CDA-AC52139A156E}" srcOrd="0" destOrd="0" presId="urn:microsoft.com/office/officeart/2005/8/layout/process4"/>
    <dgm:cxn modelId="{AFEC81F8-70CD-42E9-991F-4580B1D0C2A0}" srcId="{A5B8FB32-E3C1-4DB0-AE36-408576561A30}" destId="{FC8E680A-DB17-47B2-B77A-B7C6D8C7FFA1}" srcOrd="1" destOrd="0" parTransId="{DE23C71F-629F-4D5F-9D86-1E0E3097BAFF}" sibTransId="{427CA497-1A04-4B90-9C10-B320DF42AD6B}"/>
    <dgm:cxn modelId="{CA456320-953B-4AB2-8E40-0F4166F36CE2}" srcId="{3E45E57C-5CD1-4AF7-83D2-7B53F44B9E25}" destId="{C06C95EB-FFBA-43E1-AD6D-3A151C4153FC}" srcOrd="0" destOrd="0" parTransId="{EAE2EC23-5951-459B-B9B5-459C39ECC373}" sibTransId="{B7EA421F-0138-41EC-A027-8B21C1F1702B}"/>
    <dgm:cxn modelId="{9A0B0BF9-2BCF-43DA-AC9B-02021B0F98E5}" type="presOf" srcId="{3E45E57C-5CD1-4AF7-83D2-7B53F44B9E25}" destId="{974D1EEB-6837-41FE-AF0D-10F98165467F}" srcOrd="1" destOrd="0" presId="urn:microsoft.com/office/officeart/2005/8/layout/process4"/>
    <dgm:cxn modelId="{4236D83D-A04E-4642-83D0-BB90A392A6FD}" type="presOf" srcId="{4F3679CD-2653-4AC3-9998-C6B0296A6322}" destId="{73F9D3E8-4BAD-42C6-B381-7D2040E6ED8F}" srcOrd="0" destOrd="0" presId="urn:microsoft.com/office/officeart/2005/8/layout/process4"/>
    <dgm:cxn modelId="{D9EB147D-B390-46A5-BA9E-96E9327670CE}" type="presOf" srcId="{D331AAB2-C9EA-467C-A5A8-9E454836EA67}" destId="{4DC67BBE-1576-4CC5-8540-EF39DC75DBB2}" srcOrd="0" destOrd="0" presId="urn:microsoft.com/office/officeart/2005/8/layout/process4"/>
    <dgm:cxn modelId="{C69E6D86-D405-4594-A33F-4B6FD91E334C}" srcId="{1AB041E7-4238-4E14-AA57-A430715D0C62}" destId="{7A0AB83E-BAC5-4F4F-BC20-A3EC6748091C}" srcOrd="1" destOrd="0" parTransId="{5948EBBD-AF76-40E2-A7D7-6B38069EFFBC}" sibTransId="{8B40683E-45F1-4E88-95FA-D888B13FDA1E}"/>
    <dgm:cxn modelId="{ED1DDC74-4F8E-4537-8493-1E9A9BFBA3D2}" type="presOf" srcId="{A5B8FB32-E3C1-4DB0-AE36-408576561A30}" destId="{FB236B96-45B6-4F93-847A-026D98FCACB7}" srcOrd="0" destOrd="0" presId="urn:microsoft.com/office/officeart/2005/8/layout/process4"/>
    <dgm:cxn modelId="{F5F99448-1135-439C-9831-713273B9A62F}" type="presOf" srcId="{1AB041E7-4238-4E14-AA57-A430715D0C62}" destId="{5AFC8EC4-F787-4AB6-B19B-AB89517797DD}" srcOrd="0" destOrd="0" presId="urn:microsoft.com/office/officeart/2005/8/layout/process4"/>
    <dgm:cxn modelId="{0CA2A219-876D-49C2-9454-92C661181E02}" type="presParOf" srcId="{7FCCF6C5-05BD-4876-B5FF-F6A2B483CAF0}" destId="{5870179F-A212-4986-9DA3-E48BD89360F0}" srcOrd="0" destOrd="0" presId="urn:microsoft.com/office/officeart/2005/8/layout/process4"/>
    <dgm:cxn modelId="{37E1BF77-855F-4C7A-B883-BFCBDD364BF6}" type="presParOf" srcId="{5870179F-A212-4986-9DA3-E48BD89360F0}" destId="{FB236B96-45B6-4F93-847A-026D98FCACB7}" srcOrd="0" destOrd="0" presId="urn:microsoft.com/office/officeart/2005/8/layout/process4"/>
    <dgm:cxn modelId="{0C1E86EA-D174-4E79-A082-7AE8F49DD2DE}" type="presParOf" srcId="{5870179F-A212-4986-9DA3-E48BD89360F0}" destId="{5345FA8D-4B00-4253-ACBF-B84F3B086E26}" srcOrd="1" destOrd="0" presId="urn:microsoft.com/office/officeart/2005/8/layout/process4"/>
    <dgm:cxn modelId="{9C0245B6-049F-4E82-8A77-F21D64C9B406}" type="presParOf" srcId="{5870179F-A212-4986-9DA3-E48BD89360F0}" destId="{37E326C8-5761-46D3-A923-8EBFB40E427F}" srcOrd="2" destOrd="0" presId="urn:microsoft.com/office/officeart/2005/8/layout/process4"/>
    <dgm:cxn modelId="{B21F8F7E-DB8A-4FAD-AA3D-434CC737B663}" type="presParOf" srcId="{37E326C8-5761-46D3-A923-8EBFB40E427F}" destId="{823DB5A3-F623-468E-BF24-F241BA8B0594}" srcOrd="0" destOrd="0" presId="urn:microsoft.com/office/officeart/2005/8/layout/process4"/>
    <dgm:cxn modelId="{0C27106C-4EA2-4C97-8425-C0967FC63758}" type="presParOf" srcId="{37E326C8-5761-46D3-A923-8EBFB40E427F}" destId="{3C424057-E646-4BE6-B15B-A961B1F3CEDE}" srcOrd="1" destOrd="0" presId="urn:microsoft.com/office/officeart/2005/8/layout/process4"/>
    <dgm:cxn modelId="{F898D0A8-5977-4DCC-A3B0-5746F09A21CA}" type="presParOf" srcId="{7FCCF6C5-05BD-4876-B5FF-F6A2B483CAF0}" destId="{12A0809D-5265-47B5-8666-6608ECC71EC0}" srcOrd="1" destOrd="0" presId="urn:microsoft.com/office/officeart/2005/8/layout/process4"/>
    <dgm:cxn modelId="{7E21A1B3-1E71-4A47-BA8B-382C07DD8859}" type="presParOf" srcId="{7FCCF6C5-05BD-4876-B5FF-F6A2B483CAF0}" destId="{0474A5F3-7E0E-4B28-A81E-F8B45478904B}" srcOrd="2" destOrd="0" presId="urn:microsoft.com/office/officeart/2005/8/layout/process4"/>
    <dgm:cxn modelId="{0A60971D-6B5F-48A1-B26C-3ED62E14FE48}" type="presParOf" srcId="{0474A5F3-7E0E-4B28-A81E-F8B45478904B}" destId="{73F9D3E8-4BAD-42C6-B381-7D2040E6ED8F}" srcOrd="0" destOrd="0" presId="urn:microsoft.com/office/officeart/2005/8/layout/process4"/>
    <dgm:cxn modelId="{D7070BED-6DC8-409D-9FEC-F11CFE552B68}" type="presParOf" srcId="{0474A5F3-7E0E-4B28-A81E-F8B45478904B}" destId="{D0332B66-DB4A-461D-8337-6FC6C492272A}" srcOrd="1" destOrd="0" presId="urn:microsoft.com/office/officeart/2005/8/layout/process4"/>
    <dgm:cxn modelId="{2533BC35-09BD-4D92-BAC9-3570F5CEAF9B}" type="presParOf" srcId="{0474A5F3-7E0E-4B28-A81E-F8B45478904B}" destId="{F73BA0A2-4B7C-48B2-B81E-DD07DDB4DE86}" srcOrd="2" destOrd="0" presId="urn:microsoft.com/office/officeart/2005/8/layout/process4"/>
    <dgm:cxn modelId="{208897EB-3AF7-4097-8D5A-5C8226781ABB}" type="presParOf" srcId="{F73BA0A2-4B7C-48B2-B81E-DD07DDB4DE86}" destId="{94A0B89E-A2BE-4DCF-9CDA-AC52139A156E}" srcOrd="0" destOrd="0" presId="urn:microsoft.com/office/officeart/2005/8/layout/process4"/>
    <dgm:cxn modelId="{BF3639B9-11CB-4DE0-990F-85CFD87E3283}" type="presParOf" srcId="{7FCCF6C5-05BD-4876-B5FF-F6A2B483CAF0}" destId="{F14E2566-15C7-4504-9A24-4CA8CA7DFD3D}" srcOrd="3" destOrd="0" presId="urn:microsoft.com/office/officeart/2005/8/layout/process4"/>
    <dgm:cxn modelId="{7F77499E-F67C-4046-BD5C-204725D51D21}" type="presParOf" srcId="{7FCCF6C5-05BD-4876-B5FF-F6A2B483CAF0}" destId="{16C8B7FB-8E47-472C-A4C9-58D0D301F297}" srcOrd="4" destOrd="0" presId="urn:microsoft.com/office/officeart/2005/8/layout/process4"/>
    <dgm:cxn modelId="{54B1F028-502D-477A-AD05-CA2C2E2926E9}" type="presParOf" srcId="{16C8B7FB-8E47-472C-A4C9-58D0D301F297}" destId="{5AFC8EC4-F787-4AB6-B19B-AB89517797DD}" srcOrd="0" destOrd="0" presId="urn:microsoft.com/office/officeart/2005/8/layout/process4"/>
    <dgm:cxn modelId="{59AABF8E-F59D-4111-ACC3-5310E27C8A30}" type="presParOf" srcId="{16C8B7FB-8E47-472C-A4C9-58D0D301F297}" destId="{2E6CB684-B011-4027-9DBC-24D2904EA867}" srcOrd="1" destOrd="0" presId="urn:microsoft.com/office/officeart/2005/8/layout/process4"/>
    <dgm:cxn modelId="{A44578F3-056B-4E0B-9EBD-43AD45E42D86}" type="presParOf" srcId="{16C8B7FB-8E47-472C-A4C9-58D0D301F297}" destId="{726C7E03-4094-4F0F-8EC1-EBE231FB5D47}" srcOrd="2" destOrd="0" presId="urn:microsoft.com/office/officeart/2005/8/layout/process4"/>
    <dgm:cxn modelId="{0AFDBD87-9659-42FA-AB46-B550FA4E35E1}" type="presParOf" srcId="{726C7E03-4094-4F0F-8EC1-EBE231FB5D47}" destId="{4DC67BBE-1576-4CC5-8540-EF39DC75DBB2}" srcOrd="0" destOrd="0" presId="urn:microsoft.com/office/officeart/2005/8/layout/process4"/>
    <dgm:cxn modelId="{D358D52C-BC54-495C-AD13-ED8ADA56042F}" type="presParOf" srcId="{726C7E03-4094-4F0F-8EC1-EBE231FB5D47}" destId="{A558D5A6-D095-44A3-9A55-B7E898080ABD}" srcOrd="1" destOrd="0" presId="urn:microsoft.com/office/officeart/2005/8/layout/process4"/>
    <dgm:cxn modelId="{AE0825BF-15D1-4377-A3EE-DE267BBCBFBC}" type="presParOf" srcId="{7FCCF6C5-05BD-4876-B5FF-F6A2B483CAF0}" destId="{C52B49FB-EB96-4DA9-8576-77BC654D9EBA}" srcOrd="5" destOrd="0" presId="urn:microsoft.com/office/officeart/2005/8/layout/process4"/>
    <dgm:cxn modelId="{1FF9B57C-C4D3-4210-976A-7D0F5E05839A}" type="presParOf" srcId="{7FCCF6C5-05BD-4876-B5FF-F6A2B483CAF0}" destId="{5F45F943-5DCF-4F58-80C4-CF6EE19C29D8}" srcOrd="6" destOrd="0" presId="urn:microsoft.com/office/officeart/2005/8/layout/process4"/>
    <dgm:cxn modelId="{D31F0970-F0B2-4AEE-B441-55909552330D}" type="presParOf" srcId="{5F45F943-5DCF-4F58-80C4-CF6EE19C29D8}" destId="{35F180E7-956D-47AF-A8E1-483E94989614}" srcOrd="0" destOrd="0" presId="urn:microsoft.com/office/officeart/2005/8/layout/process4"/>
    <dgm:cxn modelId="{397AD805-B0DC-48CE-B9B7-D6D4DBB9442D}" type="presParOf" srcId="{5F45F943-5DCF-4F58-80C4-CF6EE19C29D8}" destId="{974D1EEB-6837-41FE-AF0D-10F98165467F}" srcOrd="1" destOrd="0" presId="urn:microsoft.com/office/officeart/2005/8/layout/process4"/>
    <dgm:cxn modelId="{D9D88A1A-9E02-4057-A135-62B86B9C63EA}" type="presParOf" srcId="{5F45F943-5DCF-4F58-80C4-CF6EE19C29D8}" destId="{2A1728BC-0333-4193-9367-EA305B520578}" srcOrd="2" destOrd="0" presId="urn:microsoft.com/office/officeart/2005/8/layout/process4"/>
    <dgm:cxn modelId="{DEF69F49-FE21-4818-B7A9-C34CF7DF5159}" type="presParOf" srcId="{2A1728BC-0333-4193-9367-EA305B520578}" destId="{8235E6D6-3FF1-4001-A184-DEEC6E9C81C2}" srcOrd="0" destOrd="0" presId="urn:microsoft.com/office/officeart/2005/8/layout/process4"/>
    <dgm:cxn modelId="{0B2DACA2-5D92-4632-842B-310DB9A92A70}" type="presParOf" srcId="{7FCCF6C5-05BD-4876-B5FF-F6A2B483CAF0}" destId="{0EFD203D-3A7A-431B-8A8D-0D0866E0062D}" srcOrd="7" destOrd="0" presId="urn:microsoft.com/office/officeart/2005/8/layout/process4"/>
    <dgm:cxn modelId="{F5CFCFCE-1060-47F4-AEC0-7E12B4CD6837}" type="presParOf" srcId="{7FCCF6C5-05BD-4876-B5FF-F6A2B483CAF0}" destId="{C6FE5430-C302-4BE1-AB59-69AC62EFC98A}" srcOrd="8" destOrd="0" presId="urn:microsoft.com/office/officeart/2005/8/layout/process4"/>
    <dgm:cxn modelId="{A2CCC21B-3F01-4232-A10C-356593B19C93}" type="presParOf" srcId="{C6FE5430-C302-4BE1-AB59-69AC62EFC98A}" destId="{B3BF1428-0BD2-4B72-A255-754433764C31}" srcOrd="0" destOrd="0" presId="urn:microsoft.com/office/officeart/2005/8/layout/process4"/>
    <dgm:cxn modelId="{CFC7E1C7-958F-4AAA-A79E-7710B90EB4DE}" type="presParOf" srcId="{C6FE5430-C302-4BE1-AB59-69AC62EFC98A}" destId="{6D33EE26-2151-4ED7-B5FD-6616FDC63548}" srcOrd="1" destOrd="0" presId="urn:microsoft.com/office/officeart/2005/8/layout/process4"/>
    <dgm:cxn modelId="{C4F8407C-E98F-4A12-AAF6-9D507DE42FF6}" type="presParOf" srcId="{C6FE5430-C302-4BE1-AB59-69AC62EFC98A}" destId="{4AAA6E8E-71B2-4CA0-92BD-22C46FABE440}" srcOrd="2" destOrd="0" presId="urn:microsoft.com/office/officeart/2005/8/layout/process4"/>
    <dgm:cxn modelId="{520A5E5E-D087-4823-B455-EB7C8542A369}" type="presParOf" srcId="{4AAA6E8E-71B2-4CA0-92BD-22C46FABE440}" destId="{786B766B-7712-4EF9-B4AE-688FFF6FED9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5FA8D-4B00-4253-ACBF-B84F3B086E26}">
      <dsp:nvSpPr>
        <dsp:cNvPr id="0" name=""/>
        <dsp:cNvSpPr/>
      </dsp:nvSpPr>
      <dsp:spPr>
        <a:xfrm>
          <a:off x="0" y="4776342"/>
          <a:ext cx="7796883" cy="783598"/>
        </a:xfrm>
        <a:prstGeom prst="rect">
          <a:avLst/>
        </a:prstGeom>
        <a:solidFill>
          <a:srgbClr val="C00000"/>
        </a:solidFill>
        <a:ln w="9525" cap="flat" cmpd="sng" algn="ctr">
          <a:solidFill>
            <a:schemeClr val="accent2"/>
          </a:solidFill>
          <a:prstDash val="solid"/>
        </a:ln>
        <a:effectLst>
          <a:outerShdw blurRad="50800" dist="42924" dir="5400000" rotWithShape="0">
            <a:srgbClr val="000000">
              <a:alpha val="40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Black" pitchFamily="34" charset="0"/>
            </a:rPr>
            <a:t>FAITHFUL     1:9    AND JUST</a:t>
          </a:r>
          <a:endParaRPr lang="en-US" sz="1600" kern="1200" dirty="0">
            <a:latin typeface="Arial Black" pitchFamily="34" charset="0"/>
          </a:endParaRPr>
        </a:p>
      </dsp:txBody>
      <dsp:txXfrm>
        <a:off x="0" y="4776342"/>
        <a:ext cx="7796883" cy="423143"/>
      </dsp:txXfrm>
    </dsp:sp>
    <dsp:sp modelId="{823DB5A3-F623-468E-BF24-F241BA8B0594}">
      <dsp:nvSpPr>
        <dsp:cNvPr id="0" name=""/>
        <dsp:cNvSpPr/>
      </dsp:nvSpPr>
      <dsp:spPr>
        <a:xfrm>
          <a:off x="0" y="5183813"/>
          <a:ext cx="3898441" cy="360455"/>
        </a:xfrm>
        <a:prstGeom prst="rect">
          <a:avLst/>
        </a:prstGeom>
        <a:solidFill>
          <a:schemeClr val="dk2">
            <a:alpha val="90000"/>
            <a:tint val="40000"/>
            <a:hueOff val="0"/>
            <a:satOff val="0"/>
            <a:lumOff val="0"/>
            <a:alphaOff val="0"/>
          </a:schemeClr>
        </a:solid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r" defTabSz="800100">
            <a:lnSpc>
              <a:spcPct val="90000"/>
            </a:lnSpc>
            <a:spcBef>
              <a:spcPct val="0"/>
            </a:spcBef>
            <a:spcAft>
              <a:spcPct val="35000"/>
            </a:spcAft>
          </a:pPr>
          <a:r>
            <a:rPr lang="en-US" sz="1800" kern="1200" dirty="0" smtClean="0">
              <a:latin typeface="Arial Black" pitchFamily="34" charset="0"/>
            </a:rPr>
            <a:t>Forgive Our Sins</a:t>
          </a:r>
          <a:endParaRPr lang="en-US" sz="1800" kern="1200" dirty="0">
            <a:latin typeface="Arial Black" pitchFamily="34" charset="0"/>
          </a:endParaRPr>
        </a:p>
      </dsp:txBody>
      <dsp:txXfrm>
        <a:off x="0" y="5183813"/>
        <a:ext cx="3898441" cy="360455"/>
      </dsp:txXfrm>
    </dsp:sp>
    <dsp:sp modelId="{3C424057-E646-4BE6-B15B-A961B1F3CEDE}">
      <dsp:nvSpPr>
        <dsp:cNvPr id="0" name=""/>
        <dsp:cNvSpPr/>
      </dsp:nvSpPr>
      <dsp:spPr>
        <a:xfrm>
          <a:off x="3898441" y="5183813"/>
          <a:ext cx="3898441" cy="360455"/>
        </a:xfrm>
        <a:prstGeom prst="rect">
          <a:avLst/>
        </a:prstGeom>
        <a:solidFill>
          <a:schemeClr val="dk2">
            <a:alpha val="90000"/>
            <a:tint val="40000"/>
            <a:hueOff val="0"/>
            <a:satOff val="0"/>
            <a:lumOff val="0"/>
            <a:alphaOff val="0"/>
          </a:schemeClr>
        </a:solid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l" defTabSz="800100">
            <a:lnSpc>
              <a:spcPct val="90000"/>
            </a:lnSpc>
            <a:spcBef>
              <a:spcPct val="0"/>
            </a:spcBef>
            <a:spcAft>
              <a:spcPct val="35000"/>
            </a:spcAft>
          </a:pPr>
          <a:r>
            <a:rPr lang="en-US" sz="1800" kern="1200" dirty="0" smtClean="0">
              <a:latin typeface="Arial Black" pitchFamily="34" charset="0"/>
            </a:rPr>
            <a:t>Cleanse All Unrighteousness</a:t>
          </a:r>
          <a:endParaRPr lang="en-US" sz="1800" kern="1200" dirty="0">
            <a:latin typeface="Arial Black" pitchFamily="34" charset="0"/>
          </a:endParaRPr>
        </a:p>
      </dsp:txBody>
      <dsp:txXfrm>
        <a:off x="3898441" y="5183813"/>
        <a:ext cx="3898441" cy="360455"/>
      </dsp:txXfrm>
    </dsp:sp>
    <dsp:sp modelId="{D0332B66-DB4A-461D-8337-6FC6C492272A}">
      <dsp:nvSpPr>
        <dsp:cNvPr id="0" name=""/>
        <dsp:cNvSpPr/>
      </dsp:nvSpPr>
      <dsp:spPr>
        <a:xfrm rot="10800000">
          <a:off x="0" y="3582921"/>
          <a:ext cx="7796883" cy="1205174"/>
        </a:xfrm>
        <a:prstGeom prst="upArrowCallout">
          <a:avLst/>
        </a:prstGeom>
        <a:gradFill rotWithShape="1">
          <a:gsLst>
            <a:gs pos="0">
              <a:schemeClr val="dk1">
                <a:shade val="85000"/>
              </a:schemeClr>
            </a:gs>
            <a:gs pos="100000">
              <a:schemeClr val="dk1">
                <a:tint val="90000"/>
                <a:alpha val="100000"/>
                <a:satMod val="200000"/>
              </a:schemeClr>
            </a:gs>
          </a:gsLst>
          <a:path path="circle">
            <a:fillToRect l="100000" t="100000" r="100000" b="100000"/>
          </a:path>
        </a:gradFill>
        <a:ln w="9525" cap="flat" cmpd="sng" algn="ctr">
          <a:solidFill>
            <a:schemeClr val="dk1"/>
          </a:solidFill>
          <a:prstDash val="solid"/>
        </a:ln>
        <a:effectLst>
          <a:glow rad="101600">
            <a:srgbClr val="FFFF00">
              <a:alpha val="60000"/>
            </a:srgbClr>
          </a:glow>
        </a:effectLst>
      </dsp:spPr>
      <dsp:style>
        <a:lnRef idx="1">
          <a:schemeClr val="dk1"/>
        </a:lnRef>
        <a:fillRef idx="3">
          <a:schemeClr val="dk1"/>
        </a:fillRef>
        <a:effectRef idx="2">
          <a:schemeClr val="dk1"/>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Black" pitchFamily="34" charset="0"/>
            </a:rPr>
            <a:t>1:9</a:t>
          </a:r>
          <a:endParaRPr lang="en-US" sz="1600" kern="1200" dirty="0">
            <a:latin typeface="Arial Black" pitchFamily="34" charset="0"/>
          </a:endParaRPr>
        </a:p>
      </dsp:txBody>
      <dsp:txXfrm rot="-10800000">
        <a:off x="0" y="3582921"/>
        <a:ext cx="7796883" cy="423016"/>
      </dsp:txXfrm>
    </dsp:sp>
    <dsp:sp modelId="{94A0B89E-A2BE-4DCF-9CDA-AC52139A156E}">
      <dsp:nvSpPr>
        <dsp:cNvPr id="0" name=""/>
        <dsp:cNvSpPr/>
      </dsp:nvSpPr>
      <dsp:spPr>
        <a:xfrm>
          <a:off x="0" y="4005937"/>
          <a:ext cx="7796883" cy="360347"/>
        </a:xfrm>
        <a:prstGeom prst="rect">
          <a:avLst/>
        </a:prstGeom>
        <a:solidFill>
          <a:schemeClr val="dk2">
            <a:alpha val="90000"/>
            <a:tint val="40000"/>
            <a:hueOff val="0"/>
            <a:satOff val="0"/>
            <a:lumOff val="0"/>
            <a:alphaOff val="0"/>
          </a:schemeClr>
        </a:solid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70C0"/>
              </a:solidFill>
              <a:effectLst>
                <a:glow rad="127000">
                  <a:srgbClr val="FFFF00"/>
                </a:glow>
              </a:effectLst>
              <a:latin typeface="Arial Black" pitchFamily="34" charset="0"/>
            </a:rPr>
            <a:t>If</a:t>
          </a:r>
          <a:r>
            <a:rPr lang="en-US" sz="1800" kern="1200" dirty="0" smtClean="0">
              <a:effectLst>
                <a:glow rad="127000">
                  <a:srgbClr val="FFFF00"/>
                </a:glow>
              </a:effectLst>
              <a:latin typeface="Arial Black" pitchFamily="34" charset="0"/>
            </a:rPr>
            <a:t> We Confess Our Sins</a:t>
          </a:r>
          <a:endParaRPr lang="en-US" sz="1800" kern="1200" dirty="0">
            <a:effectLst>
              <a:glow rad="127000">
                <a:srgbClr val="FFFF00"/>
              </a:glow>
            </a:effectLst>
            <a:latin typeface="Arial Black" pitchFamily="34" charset="0"/>
          </a:endParaRPr>
        </a:p>
      </dsp:txBody>
      <dsp:txXfrm>
        <a:off x="0" y="4005937"/>
        <a:ext cx="7796883" cy="360347"/>
      </dsp:txXfrm>
    </dsp:sp>
    <dsp:sp modelId="{2E6CB684-B011-4027-9DBC-24D2904EA867}">
      <dsp:nvSpPr>
        <dsp:cNvPr id="0" name=""/>
        <dsp:cNvSpPr/>
      </dsp:nvSpPr>
      <dsp:spPr>
        <a:xfrm rot="10800000">
          <a:off x="0" y="2389500"/>
          <a:ext cx="7796883" cy="1205174"/>
        </a:xfrm>
        <a:prstGeom prst="upArrowCallout">
          <a:avLst/>
        </a:prstGeom>
        <a:solidFill>
          <a:srgbClr val="C00000"/>
        </a:solidFill>
        <a:ln w="9525" cap="flat" cmpd="sng" algn="ctr">
          <a:solidFill>
            <a:schemeClr val="accent2"/>
          </a:solidFill>
          <a:prstDash val="solid"/>
        </a:ln>
        <a:effectLst>
          <a:outerShdw blurRad="50800" dist="42924" dir="5400000" rotWithShape="0">
            <a:srgbClr val="000000">
              <a:alpha val="40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Black" pitchFamily="34" charset="0"/>
            </a:rPr>
            <a:t>        FELLOWSHIP        1:7        </a:t>
          </a:r>
          <a:r>
            <a:rPr lang="en-US" sz="2000" kern="1200" dirty="0" smtClean="0">
              <a:latin typeface="Arial Black" pitchFamily="34" charset="0"/>
            </a:rPr>
            <a:t> </a:t>
          </a:r>
          <a:r>
            <a:rPr lang="en-US" sz="2000" kern="1200" dirty="0" smtClean="0">
              <a:latin typeface="Bloody" pitchFamily="2" charset="0"/>
            </a:rPr>
            <a:t>BLOOD</a:t>
          </a:r>
          <a:r>
            <a:rPr lang="en-US" sz="2000" kern="1200" dirty="0" smtClean="0">
              <a:latin typeface="Arial Black" pitchFamily="34" charset="0"/>
            </a:rPr>
            <a:t> </a:t>
          </a:r>
          <a:r>
            <a:rPr lang="en-US" sz="1600" kern="1200" dirty="0" smtClean="0">
              <a:latin typeface="Arial Black" pitchFamily="34" charset="0"/>
            </a:rPr>
            <a:t>OF JESUS</a:t>
          </a:r>
          <a:endParaRPr lang="en-US" sz="1600" kern="1200" dirty="0">
            <a:latin typeface="Arial Black" pitchFamily="34" charset="0"/>
          </a:endParaRPr>
        </a:p>
      </dsp:txBody>
      <dsp:txXfrm rot="-10800000">
        <a:off x="0" y="2389500"/>
        <a:ext cx="7796883" cy="423016"/>
      </dsp:txXfrm>
    </dsp:sp>
    <dsp:sp modelId="{4DC67BBE-1576-4CC5-8540-EF39DC75DBB2}">
      <dsp:nvSpPr>
        <dsp:cNvPr id="0" name=""/>
        <dsp:cNvSpPr/>
      </dsp:nvSpPr>
      <dsp:spPr>
        <a:xfrm>
          <a:off x="0" y="2812517"/>
          <a:ext cx="3898441" cy="360347"/>
        </a:xfrm>
        <a:prstGeom prst="rect">
          <a:avLst/>
        </a:prstGeom>
        <a:solidFill>
          <a:schemeClr val="dk2">
            <a:alpha val="90000"/>
            <a:tint val="40000"/>
            <a:hueOff val="0"/>
            <a:satOff val="0"/>
            <a:lumOff val="0"/>
            <a:alphaOff val="0"/>
          </a:schemeClr>
        </a:solid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r" defTabSz="800100">
            <a:lnSpc>
              <a:spcPct val="90000"/>
            </a:lnSpc>
            <a:spcBef>
              <a:spcPct val="0"/>
            </a:spcBef>
            <a:spcAft>
              <a:spcPct val="35000"/>
            </a:spcAft>
          </a:pPr>
          <a:r>
            <a:rPr lang="en-US" sz="1800" kern="1200" dirty="0" smtClean="0">
              <a:latin typeface="Arial Black" pitchFamily="34" charset="0"/>
            </a:rPr>
            <a:t>With One Another</a:t>
          </a:r>
          <a:endParaRPr lang="en-US" sz="1800" kern="1200" dirty="0">
            <a:latin typeface="Arial Black" pitchFamily="34" charset="0"/>
          </a:endParaRPr>
        </a:p>
      </dsp:txBody>
      <dsp:txXfrm>
        <a:off x="0" y="2812517"/>
        <a:ext cx="3898441" cy="360347"/>
      </dsp:txXfrm>
    </dsp:sp>
    <dsp:sp modelId="{A558D5A6-D095-44A3-9A55-B7E898080ABD}">
      <dsp:nvSpPr>
        <dsp:cNvPr id="0" name=""/>
        <dsp:cNvSpPr/>
      </dsp:nvSpPr>
      <dsp:spPr>
        <a:xfrm>
          <a:off x="3898441" y="2812517"/>
          <a:ext cx="3898441" cy="360347"/>
        </a:xfrm>
        <a:prstGeom prst="rect">
          <a:avLst/>
        </a:prstGeom>
        <a:solidFill>
          <a:schemeClr val="dk2">
            <a:alpha val="90000"/>
            <a:tint val="40000"/>
            <a:hueOff val="0"/>
            <a:satOff val="0"/>
            <a:lumOff val="0"/>
            <a:alphaOff val="0"/>
          </a:schemeClr>
        </a:solid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l" defTabSz="800100">
            <a:lnSpc>
              <a:spcPct val="90000"/>
            </a:lnSpc>
            <a:spcBef>
              <a:spcPct val="0"/>
            </a:spcBef>
            <a:spcAft>
              <a:spcPct val="35000"/>
            </a:spcAft>
          </a:pPr>
          <a:r>
            <a:rPr lang="en-US" sz="1800" kern="1200" dirty="0" smtClean="0">
              <a:latin typeface="Arial Black" pitchFamily="34" charset="0"/>
            </a:rPr>
            <a:t>Cleanses From All Sin</a:t>
          </a:r>
          <a:endParaRPr lang="en-US" sz="1800" kern="1200" dirty="0">
            <a:latin typeface="Arial Black" pitchFamily="34" charset="0"/>
          </a:endParaRPr>
        </a:p>
      </dsp:txBody>
      <dsp:txXfrm>
        <a:off x="3898441" y="2812517"/>
        <a:ext cx="3898441" cy="360347"/>
      </dsp:txXfrm>
    </dsp:sp>
    <dsp:sp modelId="{974D1EEB-6837-41FE-AF0D-10F98165467F}">
      <dsp:nvSpPr>
        <dsp:cNvPr id="0" name=""/>
        <dsp:cNvSpPr/>
      </dsp:nvSpPr>
      <dsp:spPr>
        <a:xfrm rot="10800000">
          <a:off x="0" y="1196079"/>
          <a:ext cx="7796883" cy="1205174"/>
        </a:xfrm>
        <a:prstGeom prst="upArrowCallout">
          <a:avLst/>
        </a:prstGeom>
        <a:gradFill rotWithShape="1">
          <a:gsLst>
            <a:gs pos="0">
              <a:schemeClr val="dk1">
                <a:shade val="85000"/>
              </a:schemeClr>
            </a:gs>
            <a:gs pos="100000">
              <a:schemeClr val="dk1">
                <a:tint val="90000"/>
                <a:alpha val="100000"/>
                <a:satMod val="200000"/>
              </a:schemeClr>
            </a:gs>
          </a:gsLst>
          <a:path path="circle">
            <a:fillToRect l="100000" t="100000" r="100000" b="100000"/>
          </a:path>
        </a:gradFill>
        <a:ln w="9525" cap="flat" cmpd="sng" algn="ctr">
          <a:solidFill>
            <a:schemeClr val="dk1"/>
          </a:solidFill>
          <a:prstDash val="solid"/>
        </a:ln>
        <a:effectLst>
          <a:glow rad="101600">
            <a:srgbClr val="FFFF00">
              <a:alpha val="60000"/>
            </a:srgbClr>
          </a:glow>
        </a:effectLst>
      </dsp:spPr>
      <dsp:style>
        <a:lnRef idx="1">
          <a:schemeClr val="dk1"/>
        </a:lnRef>
        <a:fillRef idx="3">
          <a:schemeClr val="dk1"/>
        </a:fillRef>
        <a:effectRef idx="2">
          <a:schemeClr val="dk1"/>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Black" pitchFamily="34" charset="0"/>
            </a:rPr>
            <a:t>1:7</a:t>
          </a:r>
          <a:endParaRPr lang="en-US" sz="1600" kern="1200" dirty="0">
            <a:latin typeface="Arial Black" pitchFamily="34" charset="0"/>
          </a:endParaRPr>
        </a:p>
      </dsp:txBody>
      <dsp:txXfrm rot="-10800000">
        <a:off x="0" y="1196079"/>
        <a:ext cx="7796883" cy="423016"/>
      </dsp:txXfrm>
    </dsp:sp>
    <dsp:sp modelId="{8235E6D6-3FF1-4001-A184-DEEC6E9C81C2}">
      <dsp:nvSpPr>
        <dsp:cNvPr id="0" name=""/>
        <dsp:cNvSpPr/>
      </dsp:nvSpPr>
      <dsp:spPr>
        <a:xfrm>
          <a:off x="0" y="1619096"/>
          <a:ext cx="7796883" cy="360347"/>
        </a:xfrm>
        <a:prstGeom prst="rect">
          <a:avLst/>
        </a:prstGeom>
        <a:solidFill>
          <a:schemeClr val="dk2">
            <a:alpha val="90000"/>
            <a:tint val="40000"/>
            <a:hueOff val="0"/>
            <a:satOff val="0"/>
            <a:lumOff val="0"/>
            <a:alphaOff val="0"/>
          </a:schemeClr>
        </a:solid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70C0"/>
              </a:solidFill>
              <a:effectLst>
                <a:glow rad="127000">
                  <a:srgbClr val="FFFF00"/>
                </a:glow>
              </a:effectLst>
              <a:latin typeface="Arial Black" pitchFamily="34" charset="0"/>
            </a:rPr>
            <a:t>If</a:t>
          </a:r>
          <a:r>
            <a:rPr lang="en-US" sz="1800" kern="1200" dirty="0" smtClean="0">
              <a:effectLst>
                <a:glow rad="127000">
                  <a:srgbClr val="FFFF00"/>
                </a:glow>
              </a:effectLst>
              <a:latin typeface="Arial Black" pitchFamily="34" charset="0"/>
            </a:rPr>
            <a:t> We Walk In The Light</a:t>
          </a:r>
          <a:endParaRPr lang="en-US" sz="1800" kern="1200" dirty="0">
            <a:effectLst>
              <a:glow rad="127000">
                <a:srgbClr val="FFFF00"/>
              </a:glow>
            </a:effectLst>
            <a:latin typeface="Arial Black" pitchFamily="34" charset="0"/>
          </a:endParaRPr>
        </a:p>
      </dsp:txBody>
      <dsp:txXfrm>
        <a:off x="0" y="1619096"/>
        <a:ext cx="7796883" cy="360347"/>
      </dsp:txXfrm>
    </dsp:sp>
    <dsp:sp modelId="{6D33EE26-2151-4ED7-B5FD-6616FDC63548}">
      <dsp:nvSpPr>
        <dsp:cNvPr id="0" name=""/>
        <dsp:cNvSpPr/>
      </dsp:nvSpPr>
      <dsp:spPr>
        <a:xfrm rot="10800000">
          <a:off x="0" y="2659"/>
          <a:ext cx="7796883" cy="1205174"/>
        </a:xfrm>
        <a:prstGeom prst="upArrowCallou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a:glow rad="101600">
            <a:srgbClr val="FFFF00">
              <a:alpha val="6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Black" pitchFamily="34" charset="0"/>
            </a:rPr>
            <a:t>1:5</a:t>
          </a:r>
          <a:endParaRPr lang="en-US" sz="1600" kern="1200" dirty="0">
            <a:latin typeface="Arial Black" pitchFamily="34" charset="0"/>
          </a:endParaRPr>
        </a:p>
      </dsp:txBody>
      <dsp:txXfrm rot="-10800000">
        <a:off x="0" y="2659"/>
        <a:ext cx="7796883" cy="423016"/>
      </dsp:txXfrm>
    </dsp:sp>
    <dsp:sp modelId="{786B766B-7712-4EF9-B4AE-688FFF6FED9C}">
      <dsp:nvSpPr>
        <dsp:cNvPr id="0" name=""/>
        <dsp:cNvSpPr/>
      </dsp:nvSpPr>
      <dsp:spPr>
        <a:xfrm>
          <a:off x="0" y="425675"/>
          <a:ext cx="7796883" cy="360347"/>
        </a:xfrm>
        <a:prstGeom prst="rect">
          <a:avLst/>
        </a:prstGeom>
        <a:solidFill>
          <a:schemeClr val="dk2">
            <a:alpha val="90000"/>
            <a:tint val="40000"/>
            <a:hueOff val="0"/>
            <a:satOff val="0"/>
            <a:lumOff val="0"/>
            <a:alphaOff val="0"/>
          </a:schemeClr>
        </a:solid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effectLst>
                <a:glow rad="127000">
                  <a:srgbClr val="FFFF00"/>
                </a:glow>
              </a:effectLst>
              <a:latin typeface="Arial Black" pitchFamily="34" charset="0"/>
            </a:rPr>
            <a:t>God Is Light</a:t>
          </a:r>
          <a:endParaRPr lang="en-US" sz="1800" kern="1200" dirty="0">
            <a:effectLst>
              <a:glow rad="127000">
                <a:srgbClr val="FFFF00"/>
              </a:glow>
            </a:effectLst>
            <a:latin typeface="Arial Black" pitchFamily="34" charset="0"/>
          </a:endParaRPr>
        </a:p>
      </dsp:txBody>
      <dsp:txXfrm>
        <a:off x="0" y="425675"/>
        <a:ext cx="7796883" cy="36034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1-23T01:31:47.71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0 136,'0'0,"0"0,42 0,1 0,41 0,-41 0,-1 0,43 0,42 0,-85 0,0 0,43 0,-43 0,1 0,-43 0,42 0,43 0,-85 0,42 0,-42 0,42 0,1 0,-43 0,0 0,42 0,-42 0,0 0,42 0,-42 0,0 0,0 0,43 0,-43 0,42 0,-42 0,42 0,-42 0,0 0,43 0,-1 0,0 0,-42 0,85 0,0 0,-43 0,0 0,-42 0,43 0,-1 0,-42 0,42 0,-42 0,0 0,43 0,-43 0,84 0,-84 0,43 0,-1 0,0 0,-42 0,43 0,41 0,-41 0,-1 0,0 0,1 0,-43 0,42 0,-42 0,42 0,1 0,-43 0,42 0,-42 0,85-42,-85 42,42 0,0 0,43 0,-43 0,1 0,-1 0,-42 0,0 0,42 0,1 0,-1-42,0 42,-42 0,85-43,-85 43,42 0,1 0,-1 0,0 0,-42 0,43 0,-1 0,-42 0,42 0,1 0,-43 0,42 0,-42 0,42 0,-42 0,85 0,-85 0,85 0,-85 0,42 0,43 0,-43 0,0 0,1 0,-43 0,42 0,-42 0,0 0,42 0,1 0,-43 0,0 0,42 0,-42 0,42 0,-42 0,0 0,43 0,-43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1-24T18:43:56.365"/>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0 161,'0'0,"0"0,44 0,0 0,-44 0,0 0,43 0,-43 0,44 0,-44 0,0 0,44 0,-44 0,0 0,44 0,-44 0,44 0,-44 0,43 0,-43 0,44 0,-44 0,44 0,-44 0,44 0,-44 0,44 0,-44 0,43 0,-43 0,0 0,44 0,-44 0,44 0,-44 0,0 0,44 0,-44 0,44 0,-44 0,43 0,-43 0,0 0,44 0,-44 0,0 0,44 0,-44 0,44 0,-44 0,44 0,-1 0,-43 0,88 0,0 0,-88 0,43 0,1 0,0 0,-44 0,0 0,44 0,-44 0,43 0,-43 0,44 0,-44 0,44 0,0 0,-44 0,44 0,-44 0,43 0,89 0,-132 0,87 0,-43 0,44 0,-44 0,-1 0,1 0,0 0,0 0,-44 0,44 0,-44 0,43 0,-43 0,0 0,44 0,0 0,-44 0,44 0,-44 0,44 0,-44 0,0 0,43 0,1 0,-44 0,44 0,-44 0,44 0,-1 0,-43 0,0 0,44 0,44 0,-44 0,-44 0,87 0,-87 0,44 0,-44 0,44 0,-44 0,44 0,-44 0,43 0,-43 0,88 0,-88 0,44 0,0 0,43 0,1 0,-88 0,87 0,1-44,-44 44,0 0,-1 0,45-44,-88 44,44 0,-44 0,43 0,1 0,-44 0,88 0,-88 0,44 0,-44 0,87 0,-43 0,-44 0,88 0,-45 0,45 0,-44 0,43 0,-43 0,0 0,0 0,43 0,-43 0,-44 0,0 0,44 0,0 0,0 0,-44 0,0 0,43 0,-43 0,88 0,-88 0,44 0,-44 0,43 0,1 0,-44 0,88 0,-1 0,-43 0,0 0,131 0,-131 0,0 0,0 0,131 0,-88 0,-43 0,131 0,-43 0,-89 0,45 0,131 0,-131 0,-88 0,131 0,-87 0,-44 0,131 0,-131 0,44 0,-44 0,44 0,0 0,43 0,88 0,-175 0,88 0,43 0,-43 0,-44 0,43 0,1 0,-44 0,43 0,132 44,-131 0,-1-44,-87 0,44 0,44 0,-88 0,87 0,88 0,-131 0,44 0,-44 0,-1 0,1 0,0 0,0 0,43 0,-87 0,132 0,-88 0,-1 0,45 0,-88 0,175 0,-175 44,44-44,-44 0,44 0,0 0,-1 0,220 0,-175 0,-1 0,-87 0,132 0,-89 0,1 0,0 0,-44 0,44 0,0 0,-44 0,43 0,1 0,44 0,-44 0,-1 0,1 0,-44 0,0 0,44-44,0 44,-44 0,87 0,-43 0,-44 0,0 0,44 0,0 0,-44 0,43 0,-43 0,44 0,-44 0,44 0,-44 0,44 0,-44 0,0 0,44 0,-44 0,0 0,43 0,-43 0,0 0,44 0,-44 0,0 0,44 0,-44 0,0 0,44 0,-44 0,44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1-24T18:44:00.444"/>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77,'0'0,"0"0,44 0,87 0,-87 0,43 0,1 0,0 0,131-45,-132 45,88 0,-131 0,0 0,-44 0,44 0,87 0,-43 0,-45 0,89 0,-88 0,-44 0,43 0,-43 0,88 0,-44 0,43 0,1 0,-44 0,-44 0,44 0,-1 45,-43 0,132-45,-88 0,-1 0,45 0,-88 0,175 0,-131 0,0 0,43 0,-43 0,131 0,-87 0,-44 0,-1 0,1 0,0 0,0 0,-44 0,0 0,44 0,-44 0,43 0,1 0,44 0,-1 0,-87 0,88 0,87 0,0 0,263-45,-306 45,-45 0,1 0,-44 0,-1 0,1 0,87 0,-87 0,44 0,-88 0,131 0,-87 0,0 0,87-45,-87 45,0 0,0 0,-1 0,1 0,-44 0,44 0,-44 0,0 0,88 0,-88 0,43 0,1 0,0 0,0 0,-44 0,44 0,-44 0,0 0,43 0,-43 0,44 0,-44 0,0 0,44 0,-44 0,0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1-24T18:43:56.365"/>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0 161,'0'0,"0"0,44 0,0 0,-44 0,0 0,43 0,-43 0,44 0,-44 0,0 0,44 0,-44 0,0 0,44 0,-44 0,44 0,-44 0,43 0,-43 0,44 0,-44 0,44 0,-44 0,44 0,-44 0,44 0,-44 0,43 0,-43 0,0 0,44 0,-44 0,44 0,-44 0,0 0,44 0,-44 0,44 0,-44 0,43 0,-43 0,0 0,44 0,-44 0,0 0,44 0,-44 0,44 0,-44 0,44 0,-1 0,-43 0,88 0,0 0,-88 0,43 0,1 0,0 0,-44 0,0 0,44 0,-44 0,43 0,-43 0,44 0,-44 0,44 0,0 0,-44 0,44 0,-44 0,43 0,89 0,-132 0,87 0,-43 0,44 0,-44 0,-1 0,1 0,0 0,0 0,-44 0,44 0,-44 0,43 0,-43 0,0 0,44 0,0 0,-44 0,44 0,-44 0,44 0,-44 0,0 0,43 0,1 0,-44 0,44 0,-44 0,44 0,-1 0,-43 0,0 0,44 0,44 0,-44 0,-44 0,87 0,-87 0,44 0,-44 0,44 0,-44 0,44 0,-44 0,43 0,-43 0,88 0,-88 0,44 0,0 0,43 0,1 0,-88 0,87 0,1-44,-44 44,0 0,-1 0,45-44,-88 44,44 0,-44 0,43 0,1 0,-44 0,88 0,-88 0,44 0,-44 0,87 0,-43 0,-44 0,88 0,-45 0,45 0,-44 0,43 0,-43 0,0 0,0 0,43 0,-43 0,-44 0,0 0,44 0,0 0,0 0,-44 0,0 0,43 0,-43 0,88 0,-88 0,44 0,-44 0,43 0,1 0,-44 0,88 0,-1 0,-43 0,0 0,131 0,-131 0,0 0,0 0,131 0,-88 0,-43 0,131 0,-43 0,-89 0,45 0,131 0,-131 0,-88 0,131 0,-87 0,-44 0,131 0,-131 0,44 0,-44 0,44 0,0 0,43 0,88 0,-175 0,88 0,43 0,-43 0,-44 0,43 0,1 0,-44 0,43 0,132 44,-131 0,-1-44,-87 0,44 0,44 0,-88 0,87 0,88 0,-131 0,44 0,-44 0,-1 0,1 0,0 0,0 0,43 0,-87 0,132 0,-88 0,-1 0,45 0,-88 0,175 0,-175 44,44-44,-44 0,44 0,0 0,-1 0,220 0,-175 0,-1 0,-87 0,132 0,-89 0,1 0,0 0,-44 0,44 0,0 0,-44 0,43 0,1 0,44 0,-44 0,-1 0,1 0,-44 0,0 0,44-44,0 44,-44 0,87 0,-43 0,-44 0,0 0,44 0,0 0,-44 0,43 0,-43 0,44 0,-44 0,44 0,-44 0,44 0,-44 0,0 0,44 0,-44 0,0 0,43 0,-43 0,0 0,44 0,-44 0,0 0,44 0,-44 0,0 0,44 0,-44 0,44 0</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1-24T18:44:00.444"/>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77,'0'0,"0"0,44 0,87 0,-87 0,43 0,1 0,0 0,131-45,-132 45,88 0,-131 0,0 0,-44 0,44 0,87 0,-43 0,-45 0,89 0,-88 0,-44 0,43 0,-43 0,88 0,-44 0,43 0,1 0,-44 0,-44 0,44 0,-1 45,-43 0,132-45,-88 0,-1 0,45 0,-88 0,175 0,-131 0,0 0,43 0,-43 0,131 0,-87 0,-44 0,-1 0,1 0,0 0,0 0,-44 0,0 0,44 0,-44 0,43 0,1 0,44 0,-1 0,-87 0,88 0,87 0,0 0,263-45,-306 45,-45 0,1 0,-44 0,-1 0,1 0,87 0,-87 0,44 0,-88 0,131 0,-87 0,0 0,87-45,-87 45,0 0,0 0,-1 0,1 0,-44 0,44 0,-44 0,0 0,88 0,-88 0,43 0,1 0,0 0,0 0,-44 0,44 0,-44 0,0 0,43 0,-43 0,44 0,-44 0,0 0,44 0,-44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1F241B-2046-4B42-9955-71F8B6DB7FFC}" type="datetimeFigureOut">
              <a:rPr lang="en-US" smtClean="0"/>
              <a:t>10/3/2013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17C1F-620A-4238-84B3-C63C8B206861}" type="slidenum">
              <a:rPr lang="en-US" smtClean="0"/>
              <a:t>‹#›</a:t>
            </a:fld>
            <a:endParaRPr lang="en-US"/>
          </a:p>
        </p:txBody>
      </p:sp>
    </p:spTree>
    <p:extLst>
      <p:ext uri="{BB962C8B-B14F-4D97-AF65-F5344CB8AC3E}">
        <p14:creationId xmlns:p14="http://schemas.microsoft.com/office/powerpoint/2010/main" val="148959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57863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passage speaks of God’s provision</a:t>
            </a:r>
            <a:r>
              <a:rPr lang="en-US" baseline="0" dirty="0" smtClean="0"/>
              <a:t> for when we sin. There is a solution for when the Christian sins, so that he can be back in God’s good grace.</a:t>
            </a:r>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t>16</a:t>
            </a:fld>
            <a:endParaRPr lang="en-US"/>
          </a:p>
        </p:txBody>
      </p:sp>
    </p:spTree>
    <p:extLst>
      <p:ext uri="{BB962C8B-B14F-4D97-AF65-F5344CB8AC3E}">
        <p14:creationId xmlns:p14="http://schemas.microsoft.com/office/powerpoint/2010/main" val="3870177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“forgiven” –</a:t>
            </a:r>
            <a:r>
              <a:rPr lang="en-US" baseline="0" dirty="0" smtClean="0"/>
              <a:t> sent away, left, depart, go away, abandon (note, “left” Matt. 4:11, 22; 8:15)</a:t>
            </a:r>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880844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880844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trusting obedience</a:t>
            </a:r>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80844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880844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880844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Faith buried</a:t>
            </a:r>
            <a:r>
              <a:rPr lang="en-US" baseline="0" dirty="0" smtClean="0"/>
              <a:t> in a coffin will not save. It must be living, walking and loving. It must be active and moving. It must be trusting and obeying.</a:t>
            </a:r>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880844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 kept silent- David</a:t>
            </a:r>
            <a:r>
              <a:rPr lang="en-US" baseline="0" dirty="0" smtClean="0"/>
              <a:t> describes his silence which is the effect of seeking to be deaf to God’s displeasure. Does it sound like David subscribed to continual cleansing?</a:t>
            </a:r>
          </a:p>
          <a:p>
            <a:endParaRPr lang="en-US" dirty="0" smtClean="0"/>
          </a:p>
          <a:p>
            <a:r>
              <a:rPr lang="en-US" dirty="0" smtClean="0"/>
              <a:t>This is a vivid</a:t>
            </a:r>
            <a:r>
              <a:rPr lang="en-US" baseline="0" dirty="0" smtClean="0"/>
              <a:t> description of the physical manifestation of sin which is suppressed, and not acknowledged. Such should be the case of person who has a heart after God but has committed sin.  It is healthy to have these effects of sin.</a:t>
            </a:r>
          </a:p>
          <a:p>
            <a:endParaRPr lang="en-US" baseline="0" dirty="0" smtClean="0"/>
          </a:p>
          <a:p>
            <a:r>
              <a:rPr lang="en-US" dirty="0" smtClean="0"/>
              <a:t>The bones growing</a:t>
            </a:r>
            <a:r>
              <a:rPr lang="en-US" baseline="0" dirty="0" smtClean="0"/>
              <a:t> old would have the effect that David felt as if he were prematurely aging. His strength was sapped. He went around groaning in a distressed spirit all day long.  It never really left him though he sought to leave it behind. Time doesn’t heal the scare of sin. Day and night passed with the heavy hand of God’s displeasure upon him. It is as if God’s hand was pressing down on him both in the day time and at night.</a:t>
            </a:r>
          </a:p>
          <a:p>
            <a:endParaRPr lang="en-US" baseline="0" dirty="0" smtClean="0"/>
          </a:p>
          <a:p>
            <a:r>
              <a:rPr lang="en-US" baseline="0" dirty="0" smtClean="0"/>
              <a:t>His vitality (lit. juice). This is the description of a man having his sap taken away from him. He was like a dried up dying tree with no moisture. We are familiar with what the hot summer heat can do, but what happens in a drought when there is no reprieve from  the heat, when there is no rain to refresh?</a:t>
            </a:r>
          </a:p>
          <a:p>
            <a:endParaRPr lang="en-US" baseline="0" dirty="0" smtClean="0"/>
          </a:p>
          <a:p>
            <a:r>
              <a:rPr lang="en-US" baseline="0" dirty="0" smtClean="0"/>
              <a:t>We only hurt ourselves when we won’t confess our sins to God.  The groaning, the breaking, the drying up of the well of life within us is but a mere reflection of the removal of God. </a:t>
            </a:r>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22682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quotes</a:t>
            </a:r>
            <a:r>
              <a:rPr lang="en-US" baseline="0" dirty="0" smtClean="0"/>
              <a:t> from David in Romans 4 and is essentially telling us to look to his example. This is the way the gospel works for Christians today!  But please take special note of confession. As repentance cannot be produced without godly sorrow, so the confession of sin cannot be done without the acknowledgment and recognition of sin. “If I hurt you” does not recognize the hurtful deed!</a:t>
            </a:r>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106512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600" i="1" dirty="0" smtClean="0"/>
              <a:t>(For those who do not like all of John Calvin’s teaching and add or take away from it to fit their view of grace)</a:t>
            </a:r>
          </a:p>
          <a:p>
            <a:endParaRPr lang="en-US" dirty="0" smtClean="0"/>
          </a:p>
          <a:p>
            <a:r>
              <a:rPr lang="en-US" dirty="0" smtClean="0"/>
              <a:t>They claim that the blood of Jesus cleanses from sin like a wiper blade cleans the windows from the drops of rain. As sin happens it is immediately</a:t>
            </a:r>
            <a:r>
              <a:rPr lang="en-US" baseline="0" dirty="0" smtClean="0"/>
              <a:t> and automatically wiped away. </a:t>
            </a:r>
            <a:r>
              <a:rPr lang="en-US" dirty="0" smtClean="0"/>
              <a:t>Variations</a:t>
            </a:r>
            <a:r>
              <a:rPr lang="en-US" baseline="0" dirty="0" smtClean="0"/>
              <a:t> of this doctrine exist. Some think he has to maintain a good attitude. So as long as one has a good attitude he can indulge in a sin and not have his soul threatened of being lost.</a:t>
            </a:r>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657863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657863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should Paul</a:t>
            </a:r>
            <a:r>
              <a:rPr lang="en-US" baseline="0" dirty="0" smtClean="0"/>
              <a:t> have said if he endorsed continual cleansing? He should have said, “YES, and we can remain faithful to God in that sin because the blood of His Son continually cleanses us.”</a:t>
            </a:r>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t>6</a:t>
            </a:fld>
            <a:endParaRPr lang="en-US"/>
          </a:p>
        </p:txBody>
      </p:sp>
    </p:spTree>
    <p:extLst>
      <p:ext uri="{BB962C8B-B14F-4D97-AF65-F5344CB8AC3E}">
        <p14:creationId xmlns:p14="http://schemas.microsoft.com/office/powerpoint/2010/main" val="3171884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“works</a:t>
            </a:r>
            <a:r>
              <a:rPr lang="en-US" baseline="0" dirty="0" smtClean="0"/>
              <a:t> sin” is justified by the Greek and gives clarity that John is talking about and contrasting a manner of life. </a:t>
            </a:r>
          </a:p>
          <a:p>
            <a:endParaRPr lang="en-US" baseline="0" dirty="0" smtClean="0"/>
          </a:p>
          <a:p>
            <a:r>
              <a:rPr lang="en-US" baseline="0" dirty="0" smtClean="0"/>
              <a:t>“Practices” (v. 7, cf. 1 Jn. 1:6; 2:29).  One “brings forth” righteousness and another “brings forth” sin.</a:t>
            </a:r>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17188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17188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Context – etymology = to weave together. Hence</a:t>
            </a:r>
            <a:r>
              <a:rPr lang="en-US" baseline="0" dirty="0" smtClean="0"/>
              <a:t> the meaning of any verse is so often understood joined together within a context.</a:t>
            </a:r>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t>9</a:t>
            </a:fld>
            <a:endParaRPr lang="en-US"/>
          </a:p>
        </p:txBody>
      </p:sp>
    </p:spTree>
    <p:extLst>
      <p:ext uri="{BB962C8B-B14F-4D97-AF65-F5344CB8AC3E}">
        <p14:creationId xmlns:p14="http://schemas.microsoft.com/office/powerpoint/2010/main" val="2598599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171884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t>15</a:t>
            </a:fld>
            <a:endParaRPr lang="en-US"/>
          </a:p>
        </p:txBody>
      </p:sp>
    </p:spTree>
    <p:extLst>
      <p:ext uri="{BB962C8B-B14F-4D97-AF65-F5344CB8AC3E}">
        <p14:creationId xmlns:p14="http://schemas.microsoft.com/office/powerpoint/2010/main" val="3171884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18C116B-CAFD-45FA-9F70-35C888DB37EE}"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F248B-9E2D-4083-BACD-244B38D202FC}"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10/3/2013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145255365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10/3/2013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normAutofit/>
          </a:bodyPr>
          <a:lstStyle>
            <a:lvl1pPr>
              <a:spcBef>
                <a:spcPts val="0"/>
              </a:spcBef>
              <a:defRPr sz="2800"/>
            </a:lvl1pPr>
            <a:lvl2pPr>
              <a:spcBef>
                <a:spcPts val="0"/>
              </a:spcBef>
              <a:defRPr sz="2800"/>
            </a:lvl2pPr>
            <a:lvl3pPr>
              <a:spcBef>
                <a:spcPts val="0"/>
              </a:spcBef>
              <a:defRPr sz="2800"/>
            </a:lvl3pPr>
            <a:lvl4pPr>
              <a:spcBef>
                <a:spcPts val="0"/>
              </a:spcBef>
              <a:defRPr sz="2800"/>
            </a:lvl4pPr>
            <a:lvl5pPr>
              <a:spcBef>
                <a:spcPts val="0"/>
              </a:spcBef>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84455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10/3/2013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180144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10/3/2013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256602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76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85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76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18C116B-CAFD-45FA-9F70-35C888DB37EE}" type="datetimeFigureOut">
              <a:rPr lang="en-US" smtClean="0">
                <a:solidFill>
                  <a:srgbClr val="FFFFFF"/>
                </a:solidFill>
              </a:rPr>
              <a:pPr/>
              <a:t>10/3/2013</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1405324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8C116B-CAFD-45FA-9F70-35C888DB37EE}" type="datetimeFigureOut">
              <a:rPr lang="en-US" smtClean="0">
                <a:solidFill>
                  <a:srgbClr val="FFFFFF"/>
                </a:solidFill>
              </a:rPr>
              <a:pPr/>
              <a:t>10/3/2013</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559224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C116B-CAFD-45FA-9F70-35C888DB37EE}" type="datetimeFigureOut">
              <a:rPr lang="en-US" smtClean="0">
                <a:solidFill>
                  <a:srgbClr val="FFFFFF"/>
                </a:solidFill>
              </a:rPr>
              <a:pPr/>
              <a:t>10/3/2013</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44587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10/3/2013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25687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18C116B-CAFD-45FA-9F70-35C888DB37EE}"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F248B-9E2D-4083-BACD-244B38D202FC}"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normAutofit/>
          </a:bodyPr>
          <a:lstStyle>
            <a:lvl1pPr>
              <a:spcBef>
                <a:spcPts val="0"/>
              </a:spcBef>
              <a:defRPr sz="2800"/>
            </a:lvl1pPr>
            <a:lvl2pPr>
              <a:spcBef>
                <a:spcPts val="0"/>
              </a:spcBef>
              <a:defRPr sz="2800"/>
            </a:lvl2pPr>
            <a:lvl3pPr>
              <a:spcBef>
                <a:spcPts val="0"/>
              </a:spcBef>
              <a:defRPr sz="2800"/>
            </a:lvl3pPr>
            <a:lvl4pPr>
              <a:spcBef>
                <a:spcPts val="0"/>
              </a:spcBef>
              <a:defRPr sz="2800"/>
            </a:lvl4pPr>
            <a:lvl5pPr>
              <a:spcBef>
                <a:spcPts val="0"/>
              </a:spcBef>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10/3/2013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9548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10/3/2013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18413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10/3/2013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26622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prstClr val="white"/>
                </a:solidFill>
              </a:rPr>
              <a:pPr/>
              <a:t>10/3/2013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41094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prstClr val="white"/>
                </a:solidFill>
              </a:rPr>
              <a:pPr/>
              <a:t>10/3/2013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0081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C116B-CAFD-45FA-9F70-35C888DB37EE}" type="datetimeFigureOut">
              <a:rPr lang="en-US" smtClean="0">
                <a:solidFill>
                  <a:prstClr val="white"/>
                </a:solidFill>
              </a:rPr>
              <a:pPr/>
              <a:t>10/3/2013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75521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8C116B-CAFD-45FA-9F70-35C888DB37EE}" type="datetimeFigureOut">
              <a:rPr lang="en-US" smtClean="0">
                <a:solidFill>
                  <a:prstClr val="white"/>
                </a:solidFill>
              </a:rPr>
              <a:pPr/>
              <a:t>10/3/2013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69869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8C116B-CAFD-45FA-9F70-35C888DB37EE}" type="datetimeFigureOut">
              <a:rPr lang="en-US" smtClean="0">
                <a:solidFill>
                  <a:prstClr val="white"/>
                </a:solidFill>
              </a:rPr>
              <a:pPr/>
              <a:t>10/3/2013</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78745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8C116B-CAFD-45FA-9F70-35C888DB37EE}" type="datetimeFigureOut">
              <a:rPr lang="en-US" smtClean="0">
                <a:solidFill>
                  <a:prstClr val="white"/>
                </a:solidFill>
              </a:rPr>
              <a:pPr/>
              <a:t>10/3/2013</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57048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C116B-CAFD-45FA-9F70-35C888DB37EE}" type="datetimeFigureOut">
              <a:rPr lang="en-US" smtClean="0">
                <a:solidFill>
                  <a:prstClr val="white"/>
                </a:solidFill>
              </a:rPr>
              <a:pPr/>
              <a:t>10/3/2013</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0955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C116B-CAFD-45FA-9F70-35C888DB37EE}"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prstClr val="white"/>
                </a:solidFill>
              </a:rPr>
              <a:pPr/>
              <a:t>10/3/2013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91136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prstClr val="white"/>
                </a:solidFill>
              </a:rPr>
              <a:pPr/>
              <a:t>10/3/2013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6034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prstClr val="white"/>
                </a:solidFill>
              </a:rPr>
              <a:pPr/>
              <a:t>10/3/2013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332126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prstClr val="white"/>
                </a:solidFill>
              </a:rPr>
              <a:pPr/>
              <a:t>10/3/2013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465146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10/3/2013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03593365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10/3/2013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normAutofit/>
          </a:bodyPr>
          <a:lstStyle>
            <a:lvl1pPr>
              <a:spcBef>
                <a:spcPts val="0"/>
              </a:spcBef>
              <a:defRPr sz="2800"/>
            </a:lvl1pPr>
            <a:lvl2pPr>
              <a:spcBef>
                <a:spcPts val="0"/>
              </a:spcBef>
              <a:defRPr sz="2800"/>
            </a:lvl2pPr>
            <a:lvl3pPr>
              <a:spcBef>
                <a:spcPts val="0"/>
              </a:spcBef>
              <a:defRPr sz="2800"/>
            </a:lvl3pPr>
            <a:lvl4pPr>
              <a:spcBef>
                <a:spcPts val="0"/>
              </a:spcBef>
              <a:defRPr sz="2800"/>
            </a:lvl4pPr>
            <a:lvl5pPr>
              <a:spcBef>
                <a:spcPts val="0"/>
              </a:spcBef>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190342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10/3/2013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6758228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10/3/2013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0050216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76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85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76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18C116B-CAFD-45FA-9F70-35C888DB37EE}" type="datetimeFigureOut">
              <a:rPr lang="en-US" smtClean="0">
                <a:solidFill>
                  <a:srgbClr val="FFFFFF"/>
                </a:solidFill>
              </a:rPr>
              <a:pPr/>
              <a:t>10/3/2013</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2994218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8C116B-CAFD-45FA-9F70-35C888DB37EE}" type="datetimeFigureOut">
              <a:rPr lang="en-US" smtClean="0">
                <a:solidFill>
                  <a:srgbClr val="FFFFFF"/>
                </a:solidFill>
              </a:rPr>
              <a:pPr/>
              <a:t>10/3/2013</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396217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18C116B-CAFD-45FA-9F70-35C888DB37EE}" type="datetimeFigureOut">
              <a:rPr lang="en-US" smtClean="0"/>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C116B-CAFD-45FA-9F70-35C888DB37EE}" type="datetimeFigureOut">
              <a:rPr lang="en-US" smtClean="0">
                <a:solidFill>
                  <a:srgbClr val="FFFFFF"/>
                </a:solidFill>
              </a:rPr>
              <a:pPr/>
              <a:t>10/3/2013</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97702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10/3/2013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47364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10/3/2013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042655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10/3/2013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151385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10/3/2013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4484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76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85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76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18C116B-CAFD-45FA-9F70-35C888DB37EE}" type="datetimeFigureOut">
              <a:rPr lang="en-US" smtClean="0"/>
              <a:t>10/3/2013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8C116B-CAFD-45FA-9F70-35C888DB37EE}" type="datetimeFigureOut">
              <a:rPr lang="en-US" smtClean="0"/>
              <a:t>10/3/2013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C116B-CAFD-45FA-9F70-35C888DB37EE}" type="datetimeFigureOut">
              <a:rPr lang="en-US" smtClean="0"/>
              <a:t>10/3/2013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18C116B-CAFD-45FA-9F70-35C888DB37EE}" type="datetimeFigureOut">
              <a:rPr lang="en-US" smtClean="0"/>
              <a:t>10/3/2013</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D7F248B-9E2D-4083-BACD-244B38D202F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1pPr>
      <a:lvl2pPr marL="742950" indent="-28575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18C116B-CAFD-45FA-9F70-35C888DB37EE}" type="datetimeFigureOut">
              <a:rPr lang="en-US" smtClean="0">
                <a:solidFill>
                  <a:srgbClr val="FFFFFF"/>
                </a:solidFill>
              </a:rPr>
              <a:pPr/>
              <a:t>10/3/2013</a:t>
            </a:fld>
            <a:endParaRPr lang="en-US">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0140339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1pPr>
      <a:lvl2pPr marL="742950" indent="-28575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bg1"/>
                </a:solidFill>
                <a:effectLst>
                  <a:outerShdw blurRad="50800" dist="38100" dir="2700000" algn="tl" rotWithShape="0">
                    <a:prstClr val="black">
                      <a:alpha val="40000"/>
                    </a:prstClr>
                  </a:outerShdw>
                </a:effectLst>
                <a:latin typeface="Corbel" pitchFamily="34" charset="0"/>
              </a:defRPr>
            </a:lvl1pPr>
          </a:lstStyle>
          <a:p>
            <a:fld id="{218C116B-CAFD-45FA-9F70-35C888DB37EE}" type="datetimeFigureOut">
              <a:rPr lang="en-US" smtClean="0">
                <a:solidFill>
                  <a:prstClr val="white"/>
                </a:solidFill>
              </a:rPr>
              <a:pPr/>
              <a:t>10/3/2013</a:t>
            </a:fld>
            <a:endParaRPr lang="en-US">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bg1"/>
                </a:solidFill>
                <a:effectLst>
                  <a:outerShdw blurRad="50800" dist="38100" dir="2700000" algn="tl" rotWithShape="0">
                    <a:prstClr val="black">
                      <a:alpha val="40000"/>
                    </a:prstClr>
                  </a:outerShdw>
                </a:effectLst>
                <a:latin typeface="Corbel" pitchFamily="34" charset="0"/>
              </a:defRPr>
            </a:lvl1pPr>
          </a:lstStyle>
          <a:p>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effectLst>
                  <a:outerShdw blurRad="50800" dist="38100" dir="2700000" algn="tl" rotWithShape="0">
                    <a:prstClr val="black">
                      <a:alpha val="40000"/>
                    </a:prstClr>
                  </a:outerShdw>
                </a:effectLst>
                <a:latin typeface="Corbel" pitchFamily="34" charset="0"/>
              </a:defRPr>
            </a:lvl1p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698454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b="0" kern="1200">
          <a:solidFill>
            <a:srgbClr val="FFCC00"/>
          </a:solidFill>
          <a:effectLst>
            <a:outerShdw blurRad="50800" dist="38100" dir="2700000" algn="tl" rotWithShape="0">
              <a:prstClr val="black">
                <a:alpha val="40000"/>
              </a:prstClr>
            </a:outerShdw>
          </a:effectLst>
          <a:latin typeface="Corbe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18C116B-CAFD-45FA-9F70-35C888DB37EE}" type="datetimeFigureOut">
              <a:rPr lang="en-US" smtClean="0">
                <a:solidFill>
                  <a:srgbClr val="FFFFFF"/>
                </a:solidFill>
              </a:rPr>
              <a:pPr/>
              <a:t>10/3/2013</a:t>
            </a:fld>
            <a:endParaRPr lang="en-US">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4030034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1pPr>
      <a:lvl2pPr marL="742950" indent="-28575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7.emf"/><Relationship Id="rId5" Type="http://schemas.openxmlformats.org/officeDocument/2006/relationships/customXml" Target="../ink/ink5.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7.emf"/><Relationship Id="rId5" Type="http://schemas.openxmlformats.org/officeDocument/2006/relationships/customXml" Target="../ink/ink3.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213931">
            <a:off x="685800" y="2075435"/>
            <a:ext cx="7772400" cy="1470025"/>
          </a:xfrm>
        </p:spPr>
        <p:txBody>
          <a:bodyPr>
            <a:prstTxWarp prst="textPlain">
              <a:avLst/>
            </a:prstTxWarp>
          </a:bodyPr>
          <a:lstStyle/>
          <a:p>
            <a:r>
              <a:rPr lang="en-US" dirty="0" smtClean="0">
                <a:latin typeface="Eras Demi ITC" pitchFamily="34" charset="0"/>
              </a:rPr>
              <a:t>“The Grace Of God”</a:t>
            </a:r>
            <a:endParaRPr lang="en-US" dirty="0">
              <a:latin typeface="Eras Demi ITC" pitchFamily="34" charset="0"/>
            </a:endParaRPr>
          </a:p>
        </p:txBody>
      </p:sp>
      <p:sp>
        <p:nvSpPr>
          <p:cNvPr id="4" name="TextBox 3"/>
          <p:cNvSpPr txBox="1"/>
          <p:nvPr/>
        </p:nvSpPr>
        <p:spPr>
          <a:xfrm>
            <a:off x="0" y="0"/>
            <a:ext cx="9144000" cy="461665"/>
          </a:xfrm>
          <a:prstGeom prst="rect">
            <a:avLst/>
          </a:prstGeom>
          <a:noFill/>
        </p:spPr>
        <p:txBody>
          <a:bodyPr wrap="square" rtlCol="0">
            <a:spAutoFit/>
          </a:bodyPr>
          <a:lstStyle/>
          <a:p>
            <a:pPr algn="ctr"/>
            <a:r>
              <a:rPr lang="en-US" sz="2400" i="1" spc="300" dirty="0" smtClean="0">
                <a:solidFill>
                  <a:srgbClr val="EEECE1"/>
                </a:solidFill>
              </a:rPr>
              <a:t>False Grace (part 2)</a:t>
            </a:r>
            <a:endParaRPr lang="en-US" sz="2400" i="1" spc="300" dirty="0">
              <a:solidFill>
                <a:srgbClr val="EEECE1"/>
              </a:solidFill>
            </a:endParaRPr>
          </a:p>
        </p:txBody>
      </p:sp>
      <p:sp>
        <p:nvSpPr>
          <p:cNvPr id="3" name="TextBox 2"/>
          <p:cNvSpPr txBox="1"/>
          <p:nvPr/>
        </p:nvSpPr>
        <p:spPr>
          <a:xfrm>
            <a:off x="5409580" y="6477000"/>
            <a:ext cx="3734420" cy="369332"/>
          </a:xfrm>
          <a:prstGeom prst="rect">
            <a:avLst/>
          </a:prstGeom>
          <a:noFill/>
        </p:spPr>
        <p:txBody>
          <a:bodyPr wrap="none" rtlCol="0">
            <a:spAutoFit/>
          </a:bodyPr>
          <a:lstStyle/>
          <a:p>
            <a:r>
              <a:rPr lang="en-US" i="1" dirty="0" smtClean="0">
                <a:solidFill>
                  <a:prstClr val="black"/>
                </a:solidFill>
              </a:rPr>
              <a:t>All verses are from </a:t>
            </a:r>
            <a:r>
              <a:rPr lang="en-US" i="1" dirty="0" err="1" smtClean="0">
                <a:solidFill>
                  <a:prstClr val="black"/>
                </a:solidFill>
              </a:rPr>
              <a:t>NKJV</a:t>
            </a:r>
            <a:r>
              <a:rPr lang="en-US" i="1" dirty="0" smtClean="0">
                <a:solidFill>
                  <a:prstClr val="black"/>
                </a:solidFill>
              </a:rPr>
              <a:t> unless noted.</a:t>
            </a:r>
            <a:endParaRPr lang="en-US" i="1" dirty="0">
              <a:solidFill>
                <a:prstClr val="black"/>
              </a:solidFill>
            </a:endParaRPr>
          </a:p>
        </p:txBody>
      </p:sp>
      <p:sp>
        <p:nvSpPr>
          <p:cNvPr id="5" name="TextBox 4"/>
          <p:cNvSpPr txBox="1"/>
          <p:nvPr/>
        </p:nvSpPr>
        <p:spPr>
          <a:xfrm>
            <a:off x="4390968" y="4355068"/>
            <a:ext cx="3880101" cy="646331"/>
          </a:xfrm>
          <a:prstGeom prst="rect">
            <a:avLst/>
          </a:prstGeom>
          <a:noFill/>
        </p:spPr>
        <p:txBody>
          <a:bodyPr wrap="none" rtlCol="0">
            <a:spAutoFit/>
          </a:bodyPr>
          <a:lstStyle/>
          <a:p>
            <a:r>
              <a:rPr lang="en-US" sz="3600" dirty="0" smtClean="0">
                <a:solidFill>
                  <a:prstClr val="white"/>
                </a:solidFill>
                <a:effectLst>
                  <a:glow rad="63500">
                    <a:srgbClr val="9BBB59">
                      <a:satMod val="175000"/>
                      <a:alpha val="40000"/>
                    </a:srgbClr>
                  </a:glow>
                </a:effectLst>
              </a:rPr>
              <a:t>Continual Cleansing</a:t>
            </a:r>
            <a:endParaRPr lang="en-US" sz="3600" dirty="0">
              <a:solidFill>
                <a:prstClr val="white"/>
              </a:solidFill>
              <a:effectLst>
                <a:glow rad="63500">
                  <a:srgbClr val="9BBB59">
                    <a:satMod val="175000"/>
                    <a:alpha val="40000"/>
                  </a:srgbClr>
                </a:glow>
              </a:effectLst>
            </a:endParaRPr>
          </a:p>
        </p:txBody>
      </p:sp>
    </p:spTree>
    <p:extLst>
      <p:ext uri="{BB962C8B-B14F-4D97-AF65-F5344CB8AC3E}">
        <p14:creationId xmlns:p14="http://schemas.microsoft.com/office/powerpoint/2010/main" val="218518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676400"/>
            <a:ext cx="7885113" cy="1362075"/>
          </a:xfrm>
        </p:spPr>
        <p:txBody>
          <a:bodyPr/>
          <a:lstStyle/>
          <a:p>
            <a:pPr algn="ctr"/>
            <a:r>
              <a:rPr lang="en-US" sz="4800" dirty="0">
                <a:latin typeface="Aharoni" pitchFamily="2" charset="-79"/>
                <a:cs typeface="Aharoni" pitchFamily="2" charset="-79"/>
              </a:rPr>
              <a:t>When Sound Rules For Biblical Interpretation Are </a:t>
            </a:r>
            <a:r>
              <a:rPr lang="en-US" sz="4800" dirty="0" smtClean="0">
                <a:latin typeface="Aharoni" pitchFamily="2" charset="-79"/>
                <a:cs typeface="Aharoni" pitchFamily="2" charset="-79"/>
              </a:rPr>
              <a:t>Dead, </a:t>
            </a:r>
            <a:r>
              <a:rPr lang="en-US" sz="4800" dirty="0">
                <a:latin typeface="Aharoni" pitchFamily="2" charset="-79"/>
                <a:cs typeface="Aharoni" pitchFamily="2" charset="-79"/>
              </a:rPr>
              <a:t>False Doctrine Springs Forth</a:t>
            </a:r>
          </a:p>
        </p:txBody>
      </p:sp>
    </p:spTree>
    <p:extLst>
      <p:ext uri="{BB962C8B-B14F-4D97-AF65-F5344CB8AC3E}">
        <p14:creationId xmlns:p14="http://schemas.microsoft.com/office/powerpoint/2010/main" val="277429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C00000"/>
                </a:solidFill>
                <a:effectLst>
                  <a:outerShdw blurRad="38100" dist="38100" dir="2700000" algn="tl">
                    <a:srgbClr val="000000">
                      <a:alpha val="43137"/>
                    </a:srgbClr>
                  </a:outerShdw>
                </a:effectLst>
                <a:latin typeface="Aharoni" pitchFamily="2" charset="-79"/>
                <a:cs typeface="Aharoni" pitchFamily="2" charset="-79"/>
              </a:rPr>
              <a:t>Abused Isolated phrases</a:t>
            </a:r>
            <a:r>
              <a:rPr lang="en-US" sz="4000" dirty="0" smtClean="0">
                <a:solidFill>
                  <a:srgbClr val="C00000"/>
                </a:solidFill>
                <a:effectLst>
                  <a:outerShdw blurRad="38100" dist="38100" dir="2700000" algn="tl">
                    <a:srgbClr val="000000">
                      <a:alpha val="43137"/>
                    </a:srgbClr>
                  </a:outerShdw>
                </a:effectLst>
                <a:latin typeface="Aharoni" pitchFamily="2" charset="-79"/>
                <a:cs typeface="Aharoni" pitchFamily="2" charset="-79"/>
              </a:rPr>
              <a:t>:</a:t>
            </a:r>
            <a:endParaRPr lang="en-US" dirty="0">
              <a:solidFill>
                <a:srgbClr val="C000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Content Placeholder 2"/>
          <p:cNvSpPr>
            <a:spLocks noGrp="1"/>
          </p:cNvSpPr>
          <p:nvPr>
            <p:ph sz="quarter" idx="13"/>
          </p:nvPr>
        </p:nvSpPr>
        <p:spPr>
          <a:xfrm>
            <a:off x="609600" y="1600200"/>
            <a:ext cx="8077200" cy="4114800"/>
          </a:xfrm>
        </p:spPr>
        <p:txBody>
          <a:bodyPr>
            <a:normAutofit/>
          </a:bodyPr>
          <a:lstStyle/>
          <a:p>
            <a:r>
              <a:rPr lang="en-US" dirty="0" smtClean="0"/>
              <a:t>“</a:t>
            </a:r>
            <a:r>
              <a:rPr lang="en-US" b="1" dirty="0"/>
              <a:t>My God, My God, why have You forsaken Me</a:t>
            </a:r>
            <a:r>
              <a:rPr lang="en-US" b="1" dirty="0" smtClean="0"/>
              <a:t>?” (Mat. 27:46)</a:t>
            </a:r>
          </a:p>
          <a:p>
            <a:pPr lvl="1"/>
            <a:r>
              <a:rPr lang="en-US" dirty="0" smtClean="0"/>
              <a:t>To mean that the Father literally abandoned, and despised the Son (not reconciling Jn. 16:32; 8:28, 29)</a:t>
            </a:r>
          </a:p>
          <a:p>
            <a:r>
              <a:rPr lang="en-US" b="1" dirty="0" smtClean="0"/>
              <a:t>“</a:t>
            </a:r>
            <a:r>
              <a:rPr lang="en-US" b="1" dirty="0"/>
              <a:t>F</a:t>
            </a:r>
            <a:r>
              <a:rPr lang="en-US" b="1" dirty="0" smtClean="0"/>
              <a:t>or </a:t>
            </a:r>
            <a:r>
              <a:rPr lang="en-US" b="1" dirty="0"/>
              <a:t>Christ did not send me to baptize but to preach the </a:t>
            </a:r>
            <a:r>
              <a:rPr lang="en-US" b="1" dirty="0" smtClean="0"/>
              <a:t>gospel” (1 Cor. 1:17)</a:t>
            </a:r>
          </a:p>
          <a:p>
            <a:pPr lvl="1"/>
            <a:r>
              <a:rPr lang="en-US" dirty="0" smtClean="0"/>
              <a:t>To mean that baptism is not a part of the gospel and is not essential for salvation (ignoring, 1:12-15, etc.)</a:t>
            </a:r>
            <a:endParaRPr lang="en-US" dirty="0"/>
          </a:p>
        </p:txBody>
      </p:sp>
      <p:sp>
        <p:nvSpPr>
          <p:cNvPr id="4" name="TextBox 3"/>
          <p:cNvSpPr txBox="1"/>
          <p:nvPr/>
        </p:nvSpPr>
        <p:spPr>
          <a:xfrm>
            <a:off x="762000" y="196334"/>
            <a:ext cx="1298753" cy="523220"/>
          </a:xfrm>
          <a:prstGeom prst="rect">
            <a:avLst/>
          </a:prstGeom>
          <a:noFill/>
        </p:spPr>
        <p:txBody>
          <a:bodyPr wrap="none" rtlCol="0">
            <a:spAutoFit/>
          </a:bodyPr>
          <a:lstStyle/>
          <a:p>
            <a:r>
              <a:rPr lang="en-US" sz="2800" dirty="0">
                <a:solidFill>
                  <a:srgbClr val="C00000"/>
                </a:solidFill>
                <a:latin typeface="Brush Script MT" pitchFamily="66" charset="0"/>
              </a:rPr>
              <a:t>E</a:t>
            </a:r>
            <a:r>
              <a:rPr lang="en-US" sz="2800" dirty="0" smtClean="0">
                <a:solidFill>
                  <a:srgbClr val="C00000"/>
                </a:solidFill>
                <a:latin typeface="Brush Script MT" pitchFamily="66" charset="0"/>
              </a:rPr>
              <a:t>xamples</a:t>
            </a:r>
            <a:endParaRPr lang="en-US" sz="2800" dirty="0">
              <a:solidFill>
                <a:srgbClr val="C00000"/>
              </a:solidFill>
              <a:latin typeface="Brush Script MT" pitchFamily="66" charset="0"/>
            </a:endParaRPr>
          </a:p>
        </p:txBody>
      </p:sp>
    </p:spTree>
    <p:extLst>
      <p:ext uri="{BB962C8B-B14F-4D97-AF65-F5344CB8AC3E}">
        <p14:creationId xmlns:p14="http://schemas.microsoft.com/office/powerpoint/2010/main" val="117282301"/>
      </p:ext>
    </p:extLst>
  </p:cSld>
  <p:clrMapOvr>
    <a:overrideClrMapping bg1="lt1" tx1="dk1" bg2="lt2" tx2="dk2" accent1="accent1" accent2="accent2" accent3="accent3" accent4="accent4" accent5="accent5" accent6="accent6" hlink="hlink" folHlink="folHlink"/>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143000"/>
            <a:ext cx="7924800" cy="5410200"/>
          </a:xfrm>
        </p:spPr>
        <p:style>
          <a:lnRef idx="2">
            <a:schemeClr val="accent2"/>
          </a:lnRef>
          <a:fillRef idx="1">
            <a:schemeClr val="lt1"/>
          </a:fillRef>
          <a:effectRef idx="0">
            <a:schemeClr val="accent2"/>
          </a:effectRef>
          <a:fontRef idx="minor">
            <a:schemeClr val="dk1"/>
          </a:fontRef>
        </p:style>
        <p:txBody>
          <a:bodyPr>
            <a:normAutofit fontScale="92500"/>
          </a:bodyPr>
          <a:lstStyle/>
          <a:p>
            <a:pPr marL="0" indent="0">
              <a:buNone/>
            </a:pPr>
            <a:r>
              <a:rPr lang="en-US" sz="3500" dirty="0">
                <a:latin typeface="Arial Black" pitchFamily="34" charset="0"/>
              </a:rPr>
              <a:t>1 John </a:t>
            </a:r>
            <a:r>
              <a:rPr lang="en-US" sz="3500" dirty="0" smtClean="0">
                <a:latin typeface="Arial Black" pitchFamily="34" charset="0"/>
              </a:rPr>
              <a:t>3:7-10,</a:t>
            </a:r>
          </a:p>
          <a:p>
            <a:pPr marL="400050" lvl="1" indent="0">
              <a:buNone/>
            </a:pPr>
            <a:r>
              <a:rPr lang="en-US" dirty="0"/>
              <a:t>7  Little children, let no one deceive you. He who practices righteousness is righteous, just as He is righteous.</a:t>
            </a:r>
          </a:p>
          <a:p>
            <a:pPr marL="400050" lvl="1" indent="0">
              <a:buNone/>
            </a:pPr>
            <a:r>
              <a:rPr lang="en-US" dirty="0" smtClean="0"/>
              <a:t>8  </a:t>
            </a:r>
            <a:r>
              <a:rPr lang="en-US" dirty="0"/>
              <a:t>He who sins is of the devil, for the devil has sinned from the beginning. For this purpose the Son of God was manifested, that He might destroy the works of the devil.</a:t>
            </a:r>
          </a:p>
          <a:p>
            <a:pPr marL="400050" lvl="1" indent="0">
              <a:buNone/>
            </a:pPr>
            <a:r>
              <a:rPr lang="en-US" dirty="0"/>
              <a:t>9  Whoever has been born of God does not sin, for His seed remains in him; and he cannot sin, because he has been born of God.</a:t>
            </a:r>
          </a:p>
          <a:p>
            <a:pPr marL="400050" lvl="1" indent="0">
              <a:buNone/>
            </a:pPr>
            <a:r>
              <a:rPr lang="en-US" dirty="0"/>
              <a:t>10  In this the children of God and the children of the devil are manifest: Whoever does not practice righteousness is not of God, nor is he who does not love his brother</a:t>
            </a:r>
            <a:r>
              <a:rPr lang="en-US" dirty="0" smtClean="0"/>
              <a:t>.”</a:t>
            </a:r>
            <a:endParaRPr lang="en-US" dirty="0"/>
          </a:p>
          <a:p>
            <a:endParaRPr lang="en-US" dirty="0"/>
          </a:p>
        </p:txBody>
      </p:sp>
      <p:sp>
        <p:nvSpPr>
          <p:cNvPr id="2" name="Title 1"/>
          <p:cNvSpPr>
            <a:spLocks noGrp="1"/>
          </p:cNvSpPr>
          <p:nvPr>
            <p:ph type="title"/>
          </p:nvPr>
        </p:nvSpPr>
        <p:spPr>
          <a:xfrm>
            <a:off x="609600" y="274638"/>
            <a:ext cx="7924800" cy="715962"/>
          </a:xfrm>
        </p:spPr>
        <p:txBody>
          <a:bodyPr/>
          <a:lstStyle/>
          <a:p>
            <a:r>
              <a:rPr lang="en-US" dirty="0" smtClean="0">
                <a:solidFill>
                  <a:srgbClr val="FFFF00"/>
                </a:solidFill>
                <a:latin typeface="Arial Black" pitchFamily="34" charset="0"/>
              </a:rPr>
              <a:t>CAN The Christian Sin?</a:t>
            </a:r>
            <a:endParaRPr lang="en-US" dirty="0">
              <a:solidFill>
                <a:srgbClr val="FFFF00"/>
              </a:solidFill>
              <a:latin typeface="Arial Black" pitchFamily="34" charset="0"/>
            </a:endParaRPr>
          </a:p>
        </p:txBody>
      </p:sp>
      <p:sp>
        <p:nvSpPr>
          <p:cNvPr id="7" name="TextBox 6"/>
          <p:cNvSpPr txBox="1"/>
          <p:nvPr/>
        </p:nvSpPr>
        <p:spPr>
          <a:xfrm>
            <a:off x="4495800" y="4648200"/>
            <a:ext cx="805642" cy="609601"/>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wrap="square" rtlCol="0">
            <a:prstTxWarp prst="textPlain">
              <a:avLst/>
            </a:prstTxWarp>
            <a:spAutoFit/>
          </a:bodyPr>
          <a:lstStyle/>
          <a:p>
            <a:pPr algn="ctr"/>
            <a:r>
              <a:rPr lang="en-US" sz="6000" dirty="0" smtClean="0">
                <a:solidFill>
                  <a:srgbClr val="C00000"/>
                </a:solidFill>
                <a:effectLst>
                  <a:outerShdw blurRad="38100" dist="38100" dir="2700000" algn="tl">
                    <a:srgbClr val="000000">
                      <a:alpha val="43137"/>
                    </a:srgbClr>
                  </a:outerShdw>
                </a:effectLst>
                <a:latin typeface="Arial Black" pitchFamily="34" charset="0"/>
              </a:rPr>
              <a:t>?</a:t>
            </a:r>
            <a:endParaRPr lang="en-US" sz="6000" dirty="0">
              <a:solidFill>
                <a:srgbClr val="C00000"/>
              </a:solidFill>
              <a:effectLst>
                <a:outerShdw blurRad="38100" dist="38100" dir="2700000" algn="tl">
                  <a:srgbClr val="000000">
                    <a:alpha val="43137"/>
                  </a:srgbClr>
                </a:outerShdw>
              </a:effectLst>
              <a:latin typeface="Arial Black" pitchFamily="34" charset="0"/>
            </a:endParaRPr>
          </a:p>
        </p:txBody>
      </p:sp>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3767921" y="4466843"/>
              <a:ext cx="4304520" cy="86040"/>
            </p14:xfrm>
          </p:contentPart>
        </mc:Choice>
        <mc:Fallback xmlns="">
          <p:pic>
            <p:nvPicPr>
              <p:cNvPr id="8" name="Ink 7"/>
              <p:cNvPicPr/>
              <p:nvPr/>
            </p:nvPicPr>
            <p:blipFill>
              <a:blip r:embed="rId4"/>
              <a:stretch>
                <a:fillRect/>
              </a:stretch>
            </p:blipFill>
            <p:spPr>
              <a:xfrm>
                <a:off x="3720041" y="4370723"/>
                <a:ext cx="440028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p14:cNvContentPartPr/>
              <p14:nvPr/>
            </p14:nvContentPartPr>
            <p14:xfrm>
              <a:off x="1119401" y="4859963"/>
              <a:ext cx="2207520" cy="48240"/>
            </p14:xfrm>
          </p:contentPart>
        </mc:Choice>
        <mc:Fallback xmlns="">
          <p:pic>
            <p:nvPicPr>
              <p:cNvPr id="11" name="Ink 10"/>
              <p:cNvPicPr/>
              <p:nvPr/>
            </p:nvPicPr>
            <p:blipFill>
              <a:blip r:embed="rId6"/>
              <a:stretch>
                <a:fillRect/>
              </a:stretch>
            </p:blipFill>
            <p:spPr>
              <a:xfrm>
                <a:off x="1071521" y="4764203"/>
                <a:ext cx="2303280" cy="239760"/>
              </a:xfrm>
              <a:prstGeom prst="rect">
                <a:avLst/>
              </a:prstGeom>
            </p:spPr>
          </p:pic>
        </mc:Fallback>
      </mc:AlternateContent>
      <p:sp>
        <p:nvSpPr>
          <p:cNvPr id="12" name="Double Brace 11"/>
          <p:cNvSpPr/>
          <p:nvPr/>
        </p:nvSpPr>
        <p:spPr>
          <a:xfrm>
            <a:off x="3681019" y="4343400"/>
            <a:ext cx="2338781" cy="381000"/>
          </a:xfrm>
          <a:prstGeom prst="bracePair">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1066800" y="1371600"/>
            <a:ext cx="7110200" cy="296251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b="1" dirty="0" smtClean="0"/>
              <a:t>The Truth Teaches:</a:t>
            </a:r>
          </a:p>
          <a:p>
            <a:pPr marL="285750" indent="-285750">
              <a:buFont typeface="Arial" pitchFamily="34" charset="0"/>
              <a:buChar char="•"/>
            </a:pPr>
            <a:r>
              <a:rPr lang="en-US" sz="2800" dirty="0" smtClean="0"/>
              <a:t>A Christian can sin (1 Jn. 1:8, 10, 2:1; 5:21)</a:t>
            </a:r>
          </a:p>
          <a:p>
            <a:pPr marL="285750" indent="-285750">
              <a:buFont typeface="Arial" pitchFamily="34" charset="0"/>
              <a:buChar char="•"/>
            </a:pPr>
            <a:r>
              <a:rPr lang="en-US" sz="2800" dirty="0" smtClean="0"/>
              <a:t>A Christian can fall away from grace (1 Jn. 2:19; Gal. 5:4; Heb. 3:12; etc.)</a:t>
            </a:r>
          </a:p>
          <a:p>
            <a:pPr marL="285750" indent="-285750">
              <a:buFont typeface="Arial" pitchFamily="34" charset="0"/>
              <a:buChar char="•"/>
            </a:pPr>
            <a:r>
              <a:rPr lang="en-US" sz="2800" dirty="0" smtClean="0"/>
              <a:t>If one sins, he is to confess and turn from it so that it does not lead to death (1 Jn. 1:9; 5:16, 17)</a:t>
            </a:r>
          </a:p>
        </p:txBody>
      </p:sp>
      <p:sp>
        <p:nvSpPr>
          <p:cNvPr id="4" name="TextBox 3"/>
          <p:cNvSpPr txBox="1"/>
          <p:nvPr/>
        </p:nvSpPr>
        <p:spPr>
          <a:xfrm>
            <a:off x="6508798" y="381000"/>
            <a:ext cx="1111202" cy="584775"/>
          </a:xfrm>
          <a:prstGeom prst="rect">
            <a:avLst/>
          </a:prstGeom>
          <a:noFill/>
        </p:spPr>
        <p:txBody>
          <a:bodyPr wrap="none" rtlCol="0">
            <a:spAutoFit/>
          </a:bodyPr>
          <a:lstStyle/>
          <a:p>
            <a:r>
              <a:rPr lang="en-US" sz="3200" spc="300" dirty="0" smtClean="0">
                <a:latin typeface="Berlin Sans FB Demi" panose="020E0802020502020306" pitchFamily="34" charset="0"/>
              </a:rPr>
              <a:t>YES!</a:t>
            </a:r>
            <a:endParaRPr lang="en-US" sz="3200" spc="300" dirty="0">
              <a:latin typeface="Berlin Sans FB Demi" panose="020E0802020502020306" pitchFamily="34" charset="0"/>
            </a:endParaRPr>
          </a:p>
        </p:txBody>
      </p:sp>
    </p:spTree>
    <p:extLst>
      <p:ext uri="{BB962C8B-B14F-4D97-AF65-F5344CB8AC3E}">
        <p14:creationId xmlns:p14="http://schemas.microsoft.com/office/powerpoint/2010/main" val="147718351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4/3*#ppt_w"/>
                                          </p:val>
                                        </p:tav>
                                        <p:tav tm="100000">
                                          <p:val>
                                            <p:strVal val="#ppt_w"/>
                                          </p:val>
                                        </p:tav>
                                      </p:tavLst>
                                    </p:anim>
                                    <p:anim calcmode="lin" valueType="num">
                                      <p:cBhvr>
                                        <p:cTn id="13" dur="500" fill="hold"/>
                                        <p:tgtEl>
                                          <p:spTgt spid="4"/>
                                        </p:tgtEl>
                                        <p:attrNameLst>
                                          <p:attrName>ppt_h</p:attrName>
                                        </p:attrNameLst>
                                      </p:cBhvr>
                                      <p:tavLst>
                                        <p:tav tm="0">
                                          <p:val>
                                            <p:strVal val="4/3*#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bg/>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uiExpand="1" build="p"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normAutofit/>
          </a:bodyPr>
          <a:lstStyle/>
          <a:p>
            <a:r>
              <a:rPr lang="en-US" sz="2800" dirty="0" smtClean="0"/>
              <a:t>“Whoever </a:t>
            </a:r>
            <a:r>
              <a:rPr lang="en-US" sz="2800" dirty="0"/>
              <a:t>abides in Him does not </a:t>
            </a:r>
            <a:r>
              <a:rPr lang="en-US" sz="2800" dirty="0" smtClean="0"/>
              <a:t>sin” (1 Jn. 3:6)</a:t>
            </a:r>
          </a:p>
          <a:p>
            <a:r>
              <a:rPr lang="en-US" sz="2800" dirty="0" smtClean="0"/>
              <a:t>“Whoever </a:t>
            </a:r>
            <a:r>
              <a:rPr lang="en-US" sz="2800" dirty="0"/>
              <a:t>has been born of God does not </a:t>
            </a:r>
            <a:r>
              <a:rPr lang="en-US" sz="2800" dirty="0" smtClean="0"/>
              <a:t>sin” (1 Jn. 3:9)</a:t>
            </a:r>
            <a:endParaRPr lang="en-US" sz="2800" dirty="0"/>
          </a:p>
          <a:p>
            <a:r>
              <a:rPr lang="en-US" sz="2800" dirty="0" smtClean="0"/>
              <a:t>“We </a:t>
            </a:r>
            <a:r>
              <a:rPr lang="en-US" sz="2800" dirty="0"/>
              <a:t>know that whoever is born of God does not </a:t>
            </a:r>
            <a:r>
              <a:rPr lang="en-US" sz="2800" dirty="0" smtClean="0"/>
              <a:t>sin” (1 Jn. 5:18)</a:t>
            </a:r>
          </a:p>
          <a:p>
            <a:endParaRPr lang="en-US" sz="2800" dirty="0"/>
          </a:p>
        </p:txBody>
      </p:sp>
      <p:sp>
        <p:nvSpPr>
          <p:cNvPr id="5" name="Content Placeholder 4"/>
          <p:cNvSpPr>
            <a:spLocks noGrp="1"/>
          </p:cNvSpPr>
          <p:nvPr>
            <p:ph sz="quarter" idx="14"/>
          </p:nvPr>
        </p:nvSpPr>
        <p:spPr/>
        <p:txBody>
          <a:bodyPr>
            <a:normAutofit/>
          </a:bodyPr>
          <a:lstStyle/>
          <a:p>
            <a:pPr marL="0" indent="0">
              <a:buNone/>
            </a:pPr>
            <a:r>
              <a:rPr lang="en-US" sz="2800" b="1" dirty="0" smtClean="0"/>
              <a:t>John is contrasting the habitual practitioner</a:t>
            </a:r>
          </a:p>
          <a:p>
            <a:r>
              <a:rPr lang="en-US" sz="2800" dirty="0" smtClean="0"/>
              <a:t>Satan habitually sinned from the beginning (3:8)</a:t>
            </a:r>
          </a:p>
          <a:p>
            <a:pPr lvl="1"/>
            <a:r>
              <a:rPr lang="en-US" sz="2800" dirty="0" smtClean="0"/>
              <a:t>Those who are of Satan likewise habitually practice evil (e.g. of Cain, 3:12)</a:t>
            </a:r>
          </a:p>
        </p:txBody>
      </p:sp>
      <p:sp>
        <p:nvSpPr>
          <p:cNvPr id="2" name="Title 1"/>
          <p:cNvSpPr>
            <a:spLocks noGrp="1"/>
          </p:cNvSpPr>
          <p:nvPr>
            <p:ph type="title"/>
          </p:nvPr>
        </p:nvSpPr>
        <p:spPr/>
        <p:txBody>
          <a:bodyPr/>
          <a:lstStyle/>
          <a:p>
            <a:r>
              <a:rPr lang="en-US" dirty="0" smtClean="0"/>
              <a:t>What Then Does John Mean?</a:t>
            </a:r>
            <a:endParaRPr lang="en-US" dirty="0"/>
          </a:p>
        </p:txBody>
      </p:sp>
    </p:spTree>
    <p:extLst>
      <p:ext uri="{BB962C8B-B14F-4D97-AF65-F5344CB8AC3E}">
        <p14:creationId xmlns:p14="http://schemas.microsoft.com/office/powerpoint/2010/main" val="295841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anim calcmode="lin" valueType="num">
                                      <p:cBhvr>
                                        <p:cTn id="3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1000"/>
                                        <p:tgtEl>
                                          <p:spTgt spid="5">
                                            <p:txEl>
                                              <p:pRg st="2" end="2"/>
                                            </p:txEl>
                                          </p:spTgt>
                                        </p:tgtEl>
                                      </p:cBhvr>
                                    </p:animEffect>
                                    <p:anim calcmode="lin" valueType="num">
                                      <p:cBhvr>
                                        <p:cTn id="3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normAutofit/>
          </a:bodyPr>
          <a:lstStyle/>
          <a:p>
            <a:r>
              <a:rPr lang="en-US" sz="2800" dirty="0" smtClean="0"/>
              <a:t>“Whoever </a:t>
            </a:r>
            <a:r>
              <a:rPr lang="en-US" sz="2800" dirty="0"/>
              <a:t>abides in Him does not </a:t>
            </a:r>
            <a:r>
              <a:rPr lang="en-US" sz="2800" dirty="0" smtClean="0"/>
              <a:t>sin” (1 Jn. 3:6)</a:t>
            </a:r>
          </a:p>
          <a:p>
            <a:r>
              <a:rPr lang="en-US" sz="2800" dirty="0" smtClean="0"/>
              <a:t>“Whoever </a:t>
            </a:r>
            <a:r>
              <a:rPr lang="en-US" sz="2800" dirty="0"/>
              <a:t>has been born of God does not </a:t>
            </a:r>
            <a:r>
              <a:rPr lang="en-US" sz="2800" dirty="0" smtClean="0"/>
              <a:t>sin” (1 Jn. 3:9)</a:t>
            </a:r>
            <a:endParaRPr lang="en-US" sz="2800" dirty="0"/>
          </a:p>
          <a:p>
            <a:r>
              <a:rPr lang="en-US" sz="2800" dirty="0" smtClean="0"/>
              <a:t>“We </a:t>
            </a:r>
            <a:r>
              <a:rPr lang="en-US" sz="2800" dirty="0"/>
              <a:t>know that whoever is born of God does not </a:t>
            </a:r>
            <a:r>
              <a:rPr lang="en-US" sz="2800" dirty="0" smtClean="0"/>
              <a:t>sin” (1 Jn. 5:18)</a:t>
            </a:r>
          </a:p>
          <a:p>
            <a:endParaRPr lang="en-US" sz="2800" dirty="0"/>
          </a:p>
        </p:txBody>
      </p:sp>
      <p:sp>
        <p:nvSpPr>
          <p:cNvPr id="5" name="Content Placeholder 4"/>
          <p:cNvSpPr>
            <a:spLocks noGrp="1"/>
          </p:cNvSpPr>
          <p:nvPr>
            <p:ph sz="quarter" idx="14"/>
          </p:nvPr>
        </p:nvSpPr>
        <p:spPr>
          <a:xfrm>
            <a:off x="4800600" y="1600200"/>
            <a:ext cx="3733800" cy="4648200"/>
          </a:xfrm>
        </p:spPr>
        <p:txBody>
          <a:bodyPr>
            <a:normAutofit lnSpcReduction="10000"/>
          </a:bodyPr>
          <a:lstStyle/>
          <a:p>
            <a:r>
              <a:rPr lang="en-US" sz="2800" dirty="0" smtClean="0"/>
              <a:t>In Christ there is no sin (3:5)</a:t>
            </a:r>
          </a:p>
          <a:p>
            <a:pPr lvl="1"/>
            <a:r>
              <a:rPr lang="en-US" sz="2800" dirty="0" smtClean="0"/>
              <a:t>Therefore those who are born of God and abide in Him practice righteousness, not sin (3:6, 7)</a:t>
            </a:r>
          </a:p>
          <a:p>
            <a:pPr lvl="1"/>
            <a:r>
              <a:rPr lang="en-US" sz="2800" dirty="0" smtClean="0"/>
              <a:t>The seed (influence of the word) remains in him convicting him to not sin (3:9)</a:t>
            </a:r>
            <a:endParaRPr lang="en-US" sz="2800" dirty="0"/>
          </a:p>
        </p:txBody>
      </p:sp>
      <p:sp>
        <p:nvSpPr>
          <p:cNvPr id="2" name="Title 1"/>
          <p:cNvSpPr>
            <a:spLocks noGrp="1"/>
          </p:cNvSpPr>
          <p:nvPr>
            <p:ph type="title"/>
          </p:nvPr>
        </p:nvSpPr>
        <p:spPr/>
        <p:txBody>
          <a:bodyPr/>
          <a:lstStyle/>
          <a:p>
            <a:r>
              <a:rPr lang="en-US" dirty="0" smtClean="0"/>
              <a:t>What Then Does John Mean?</a:t>
            </a:r>
            <a:endParaRPr lang="en-US" dirty="0"/>
          </a:p>
        </p:txBody>
      </p:sp>
    </p:spTree>
    <p:extLst>
      <p:ext uri="{BB962C8B-B14F-4D97-AF65-F5344CB8AC3E}">
        <p14:creationId xmlns:p14="http://schemas.microsoft.com/office/powerpoint/2010/main" val="356505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295400"/>
            <a:ext cx="7924800" cy="4114800"/>
          </a:xfrm>
        </p:spPr>
        <p:txBody>
          <a:bodyPr>
            <a:noAutofit/>
          </a:bodyPr>
          <a:lstStyle/>
          <a:p>
            <a:pPr marL="0" indent="0" algn="ctr">
              <a:buNone/>
            </a:pPr>
            <a:r>
              <a:rPr lang="en-US" sz="19900" dirty="0" smtClean="0">
                <a:latin typeface="Arial Black" pitchFamily="34" charset="0"/>
              </a:rPr>
              <a:t>NO!</a:t>
            </a:r>
            <a:endParaRPr lang="en-US" sz="19900" dirty="0">
              <a:latin typeface="Arial Black" pitchFamily="34" charset="0"/>
            </a:endParaRPr>
          </a:p>
        </p:txBody>
      </p:sp>
      <p:sp>
        <p:nvSpPr>
          <p:cNvPr id="5" name="Title 1"/>
          <p:cNvSpPr>
            <a:spLocks noGrp="1"/>
          </p:cNvSpPr>
          <p:nvPr>
            <p:ph type="title"/>
          </p:nvPr>
        </p:nvSpPr>
        <p:spPr>
          <a:xfrm>
            <a:off x="609600" y="274638"/>
            <a:ext cx="7924800" cy="715962"/>
          </a:xfrm>
        </p:spPr>
        <p:txBody>
          <a:bodyPr/>
          <a:lstStyle/>
          <a:p>
            <a:r>
              <a:rPr lang="en-US" dirty="0" smtClean="0"/>
              <a:t>Shall We </a:t>
            </a:r>
            <a:r>
              <a:rPr lang="en-US" dirty="0" smtClean="0">
                <a:solidFill>
                  <a:schemeClr val="tx2">
                    <a:lumMod val="75000"/>
                  </a:schemeClr>
                </a:solidFill>
                <a:latin typeface="Arial Black" pitchFamily="34" charset="0"/>
              </a:rPr>
              <a:t>Continually</a:t>
            </a:r>
            <a:r>
              <a:rPr lang="en-US" dirty="0" smtClean="0">
                <a:solidFill>
                  <a:schemeClr val="tx2">
                    <a:lumMod val="75000"/>
                  </a:schemeClr>
                </a:solidFill>
              </a:rPr>
              <a:t> </a:t>
            </a:r>
            <a:r>
              <a:rPr lang="en-US" dirty="0" smtClean="0"/>
              <a:t>Sin?</a:t>
            </a:r>
            <a:endParaRPr lang="en-US" dirty="0"/>
          </a:p>
        </p:txBody>
      </p:sp>
      <p:sp>
        <p:nvSpPr>
          <p:cNvPr id="2" name="TextBox 1"/>
          <p:cNvSpPr txBox="1"/>
          <p:nvPr/>
        </p:nvSpPr>
        <p:spPr>
          <a:xfrm>
            <a:off x="1066800" y="4038600"/>
            <a:ext cx="7239000" cy="1815882"/>
          </a:xfrm>
          <a:prstGeom prst="rect">
            <a:avLst/>
          </a:prstGeom>
          <a:noFill/>
        </p:spPr>
        <p:txBody>
          <a:bodyPr wrap="square" rtlCol="0">
            <a:spAutoFit/>
          </a:bodyPr>
          <a:lstStyle/>
          <a:p>
            <a:pPr marL="285750" indent="-285750">
              <a:buFont typeface="Arial" pitchFamily="34" charset="0"/>
              <a:buChar char="•"/>
            </a:pPr>
            <a:r>
              <a:rPr lang="en-US" sz="2800" dirty="0" smtClean="0"/>
              <a:t>For those in Christ, sin is the </a:t>
            </a:r>
            <a:r>
              <a:rPr lang="en-US" sz="2800" dirty="0" smtClean="0">
                <a:solidFill>
                  <a:srgbClr val="FFFF00"/>
                </a:solidFill>
              </a:rPr>
              <a:t>exception</a:t>
            </a:r>
            <a:r>
              <a:rPr lang="en-US" sz="2800" dirty="0" smtClean="0"/>
              <a:t>, not the </a:t>
            </a:r>
            <a:r>
              <a:rPr lang="en-US" sz="2800" dirty="0" smtClean="0">
                <a:solidFill>
                  <a:srgbClr val="FFFF00"/>
                </a:solidFill>
              </a:rPr>
              <a:t>rule</a:t>
            </a:r>
            <a:r>
              <a:rPr lang="en-US" sz="2800" dirty="0" smtClean="0"/>
              <a:t>!</a:t>
            </a:r>
          </a:p>
          <a:p>
            <a:pPr marL="285750" indent="-285750">
              <a:buFont typeface="Arial" pitchFamily="34" charset="0"/>
              <a:buChar char="•"/>
            </a:pPr>
            <a:r>
              <a:rPr lang="en-US" sz="2800" dirty="0" smtClean="0"/>
              <a:t>Must use care to not justify or minimize sin as something normative to living life—it is of the devil!</a:t>
            </a:r>
          </a:p>
          <a:p>
            <a:pPr marL="285750" indent="-285750">
              <a:buFont typeface="Arial" pitchFamily="34" charset="0"/>
              <a:buChar char="•"/>
            </a:pPr>
            <a:r>
              <a:rPr lang="en-US" sz="2800" dirty="0" smtClean="0"/>
              <a:t>The case of Simon (Acts 8:18-24)</a:t>
            </a:r>
            <a:endParaRPr lang="en-US" sz="2800" dirty="0"/>
          </a:p>
        </p:txBody>
      </p:sp>
    </p:spTree>
    <p:extLst>
      <p:ext uri="{BB962C8B-B14F-4D97-AF65-F5344CB8AC3E}">
        <p14:creationId xmlns:p14="http://schemas.microsoft.com/office/powerpoint/2010/main" val="338651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143000"/>
          </a:xfrm>
        </p:spPr>
        <p:txBody>
          <a:bodyPr/>
          <a:lstStyle/>
          <a:p>
            <a:r>
              <a:rPr lang="en-US" sz="4400" dirty="0" smtClean="0">
                <a:latin typeface="Arial Black" pitchFamily="34" charset="0"/>
              </a:rPr>
              <a:t>1 John 1:5-9</a:t>
            </a:r>
            <a:endParaRPr lang="en-US" sz="4400" dirty="0">
              <a:latin typeface="Arial Black" pitchFamily="34" charset="0"/>
            </a:endParaRPr>
          </a:p>
        </p:txBody>
      </p:sp>
      <p:sp>
        <p:nvSpPr>
          <p:cNvPr id="4" name="Rectangle 3"/>
          <p:cNvSpPr/>
          <p:nvPr/>
        </p:nvSpPr>
        <p:spPr>
          <a:xfrm>
            <a:off x="4953000" y="544452"/>
            <a:ext cx="3669594" cy="400110"/>
          </a:xfrm>
          <a:prstGeom prst="rect">
            <a:avLst/>
          </a:prstGeom>
        </p:spPr>
        <p:txBody>
          <a:bodyPr wrap="none">
            <a:spAutoFit/>
          </a:bodyPr>
          <a:lstStyle/>
          <a:p>
            <a:r>
              <a:rPr lang="en-US" sz="2000" dirty="0">
                <a:solidFill>
                  <a:srgbClr val="FFFF00"/>
                </a:solidFill>
                <a:latin typeface="Arial" pitchFamily="34" charset="0"/>
                <a:cs typeface="Arial" pitchFamily="34" charset="0"/>
              </a:rPr>
              <a:t>“If we confess our sins…” (1:9)</a:t>
            </a:r>
          </a:p>
        </p:txBody>
      </p:sp>
      <p:graphicFrame>
        <p:nvGraphicFramePr>
          <p:cNvPr id="5" name="Diagram 4"/>
          <p:cNvGraphicFramePr/>
          <p:nvPr>
            <p:extLst>
              <p:ext uri="{D42A27DB-BD31-4B8C-83A1-F6EECF244321}">
                <p14:modId xmlns:p14="http://schemas.microsoft.com/office/powerpoint/2010/main" val="699321352"/>
              </p:ext>
            </p:extLst>
          </p:nvPr>
        </p:nvGraphicFramePr>
        <p:xfrm>
          <a:off x="762000" y="1143000"/>
          <a:ext cx="7796883"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953000" y="175120"/>
            <a:ext cx="3087705" cy="369332"/>
          </a:xfrm>
          <a:prstGeom prst="rect">
            <a:avLst/>
          </a:prstGeom>
          <a:noFill/>
        </p:spPr>
        <p:txBody>
          <a:bodyPr wrap="none" rtlCol="0">
            <a:spAutoFit/>
          </a:bodyPr>
          <a:lstStyle/>
          <a:p>
            <a:r>
              <a:rPr lang="en-US" spc="600" dirty="0" smtClean="0"/>
              <a:t>Condition Specific</a:t>
            </a:r>
            <a:endParaRPr lang="en-US" spc="600" dirty="0"/>
          </a:p>
        </p:txBody>
      </p:sp>
    </p:spTree>
    <p:extLst>
      <p:ext uri="{BB962C8B-B14F-4D97-AF65-F5344CB8AC3E}">
        <p14:creationId xmlns:p14="http://schemas.microsoft.com/office/powerpoint/2010/main" val="39963453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6D33EE26-2151-4ED7-B5FD-6616FDC63548}"/>
                                            </p:graphicEl>
                                          </p:spTgt>
                                        </p:tgtEl>
                                        <p:attrNameLst>
                                          <p:attrName>style.visibility</p:attrName>
                                        </p:attrNameLst>
                                      </p:cBhvr>
                                      <p:to>
                                        <p:strVal val="visible"/>
                                      </p:to>
                                    </p:set>
                                    <p:animEffect transition="in" filter="fade">
                                      <p:cBhvr>
                                        <p:cTn id="12" dur="500"/>
                                        <p:tgtEl>
                                          <p:spTgt spid="5">
                                            <p:graphicEl>
                                              <a:dgm id="{6D33EE26-2151-4ED7-B5FD-6616FDC63548}"/>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786B766B-7712-4EF9-B4AE-688FFF6FED9C}"/>
                                            </p:graphicEl>
                                          </p:spTgt>
                                        </p:tgtEl>
                                        <p:attrNameLst>
                                          <p:attrName>style.visibility</p:attrName>
                                        </p:attrNameLst>
                                      </p:cBhvr>
                                      <p:to>
                                        <p:strVal val="visible"/>
                                      </p:to>
                                    </p:set>
                                    <p:animEffect transition="in" filter="fade">
                                      <p:cBhvr>
                                        <p:cTn id="15" dur="500"/>
                                        <p:tgtEl>
                                          <p:spTgt spid="5">
                                            <p:graphicEl>
                                              <a:dgm id="{786B766B-7712-4EF9-B4AE-688FFF6FED9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974D1EEB-6837-41FE-AF0D-10F98165467F}"/>
                                            </p:graphicEl>
                                          </p:spTgt>
                                        </p:tgtEl>
                                        <p:attrNameLst>
                                          <p:attrName>style.visibility</p:attrName>
                                        </p:attrNameLst>
                                      </p:cBhvr>
                                      <p:to>
                                        <p:strVal val="visible"/>
                                      </p:to>
                                    </p:set>
                                    <p:animEffect transition="in" filter="fade">
                                      <p:cBhvr>
                                        <p:cTn id="20" dur="500"/>
                                        <p:tgtEl>
                                          <p:spTgt spid="5">
                                            <p:graphicEl>
                                              <a:dgm id="{974D1EEB-6837-41FE-AF0D-10F98165467F}"/>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graphicEl>
                                              <a:dgm id="{8235E6D6-3FF1-4001-A184-DEEC6E9C81C2}"/>
                                            </p:graphicEl>
                                          </p:spTgt>
                                        </p:tgtEl>
                                        <p:attrNameLst>
                                          <p:attrName>style.visibility</p:attrName>
                                        </p:attrNameLst>
                                      </p:cBhvr>
                                      <p:to>
                                        <p:strVal val="visible"/>
                                      </p:to>
                                    </p:set>
                                    <p:animEffect transition="in" filter="fade">
                                      <p:cBhvr>
                                        <p:cTn id="25" dur="500"/>
                                        <p:tgtEl>
                                          <p:spTgt spid="5">
                                            <p:graphicEl>
                                              <a:dgm id="{8235E6D6-3FF1-4001-A184-DEEC6E9C81C2}"/>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graphicEl>
                                              <a:dgm id="{2E6CB684-B011-4027-9DBC-24D2904EA867}"/>
                                            </p:graphicEl>
                                          </p:spTgt>
                                        </p:tgtEl>
                                        <p:attrNameLst>
                                          <p:attrName>style.visibility</p:attrName>
                                        </p:attrNameLst>
                                      </p:cBhvr>
                                      <p:to>
                                        <p:strVal val="visible"/>
                                      </p:to>
                                    </p:set>
                                    <p:animEffect transition="in" filter="fade">
                                      <p:cBhvr>
                                        <p:cTn id="30" dur="500"/>
                                        <p:tgtEl>
                                          <p:spTgt spid="5">
                                            <p:graphicEl>
                                              <a:dgm id="{2E6CB684-B011-4027-9DBC-24D2904EA867}"/>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graphicEl>
                                              <a:dgm id="{4DC67BBE-1576-4CC5-8540-EF39DC75DBB2}"/>
                                            </p:graphicEl>
                                          </p:spTgt>
                                        </p:tgtEl>
                                        <p:attrNameLst>
                                          <p:attrName>style.visibility</p:attrName>
                                        </p:attrNameLst>
                                      </p:cBhvr>
                                      <p:to>
                                        <p:strVal val="visible"/>
                                      </p:to>
                                    </p:set>
                                    <p:animEffect transition="in" filter="fade">
                                      <p:cBhvr>
                                        <p:cTn id="35" dur="500"/>
                                        <p:tgtEl>
                                          <p:spTgt spid="5">
                                            <p:graphicEl>
                                              <a:dgm id="{4DC67BBE-1576-4CC5-8540-EF39DC75DBB2}"/>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graphicEl>
                                              <a:dgm id="{A558D5A6-D095-44A3-9A55-B7E898080ABD}"/>
                                            </p:graphicEl>
                                          </p:spTgt>
                                        </p:tgtEl>
                                        <p:attrNameLst>
                                          <p:attrName>style.visibility</p:attrName>
                                        </p:attrNameLst>
                                      </p:cBhvr>
                                      <p:to>
                                        <p:strVal val="visible"/>
                                      </p:to>
                                    </p:set>
                                    <p:animEffect transition="in" filter="fade">
                                      <p:cBhvr>
                                        <p:cTn id="40" dur="500"/>
                                        <p:tgtEl>
                                          <p:spTgt spid="5">
                                            <p:graphicEl>
                                              <a:dgm id="{A558D5A6-D095-44A3-9A55-B7E898080ABD}"/>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graphicEl>
                                              <a:dgm id="{D0332B66-DB4A-461D-8337-6FC6C492272A}"/>
                                            </p:graphicEl>
                                          </p:spTgt>
                                        </p:tgtEl>
                                        <p:attrNameLst>
                                          <p:attrName>style.visibility</p:attrName>
                                        </p:attrNameLst>
                                      </p:cBhvr>
                                      <p:to>
                                        <p:strVal val="visible"/>
                                      </p:to>
                                    </p:set>
                                    <p:animEffect transition="in" filter="fade">
                                      <p:cBhvr>
                                        <p:cTn id="45" dur="500"/>
                                        <p:tgtEl>
                                          <p:spTgt spid="5">
                                            <p:graphicEl>
                                              <a:dgm id="{D0332B66-DB4A-461D-8337-6FC6C492272A}"/>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
                                            <p:graphicEl>
                                              <a:dgm id="{94A0B89E-A2BE-4DCF-9CDA-AC52139A156E}"/>
                                            </p:graphicEl>
                                          </p:spTgt>
                                        </p:tgtEl>
                                        <p:attrNameLst>
                                          <p:attrName>style.visibility</p:attrName>
                                        </p:attrNameLst>
                                      </p:cBhvr>
                                      <p:to>
                                        <p:strVal val="visible"/>
                                      </p:to>
                                    </p:set>
                                    <p:animEffect transition="in" filter="fade">
                                      <p:cBhvr>
                                        <p:cTn id="48" dur="500"/>
                                        <p:tgtEl>
                                          <p:spTgt spid="5">
                                            <p:graphicEl>
                                              <a:dgm id="{94A0B89E-A2BE-4DCF-9CDA-AC52139A156E}"/>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graphicEl>
                                              <a:dgm id="{5345FA8D-4B00-4253-ACBF-B84F3B086E26}"/>
                                            </p:graphicEl>
                                          </p:spTgt>
                                        </p:tgtEl>
                                        <p:attrNameLst>
                                          <p:attrName>style.visibility</p:attrName>
                                        </p:attrNameLst>
                                      </p:cBhvr>
                                      <p:to>
                                        <p:strVal val="visible"/>
                                      </p:to>
                                    </p:set>
                                    <p:animEffect transition="in" filter="fade">
                                      <p:cBhvr>
                                        <p:cTn id="53" dur="500"/>
                                        <p:tgtEl>
                                          <p:spTgt spid="5">
                                            <p:graphicEl>
                                              <a:dgm id="{5345FA8D-4B00-4253-ACBF-B84F3B086E26}"/>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graphicEl>
                                              <a:dgm id="{823DB5A3-F623-468E-BF24-F241BA8B0594}"/>
                                            </p:graphicEl>
                                          </p:spTgt>
                                        </p:tgtEl>
                                        <p:attrNameLst>
                                          <p:attrName>style.visibility</p:attrName>
                                        </p:attrNameLst>
                                      </p:cBhvr>
                                      <p:to>
                                        <p:strVal val="visible"/>
                                      </p:to>
                                    </p:set>
                                    <p:animEffect transition="in" filter="fade">
                                      <p:cBhvr>
                                        <p:cTn id="58" dur="500"/>
                                        <p:tgtEl>
                                          <p:spTgt spid="5">
                                            <p:graphicEl>
                                              <a:dgm id="{823DB5A3-F623-468E-BF24-F241BA8B0594}"/>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
                                            <p:graphicEl>
                                              <a:dgm id="{3C424057-E646-4BE6-B15B-A961B1F3CEDE}"/>
                                            </p:graphicEl>
                                          </p:spTgt>
                                        </p:tgtEl>
                                        <p:attrNameLst>
                                          <p:attrName>style.visibility</p:attrName>
                                        </p:attrNameLst>
                                      </p:cBhvr>
                                      <p:to>
                                        <p:strVal val="visible"/>
                                      </p:to>
                                    </p:set>
                                    <p:animEffect transition="in" filter="fade">
                                      <p:cBhvr>
                                        <p:cTn id="63" dur="500"/>
                                        <p:tgtEl>
                                          <p:spTgt spid="5">
                                            <p:graphicEl>
                                              <a:dgm id="{3C424057-E646-4BE6-B15B-A961B1F3CEDE}"/>
                                            </p:graphicEl>
                                          </p:spTgt>
                                        </p:tgtEl>
                                      </p:cBhvr>
                                    </p:animEffect>
                                  </p:childTnLst>
                                </p:cTn>
                              </p:par>
                            </p:childTnLst>
                          </p:cTn>
                        </p:par>
                        <p:par>
                          <p:cTn id="64" fill="hold">
                            <p:stCondLst>
                              <p:cond delay="500"/>
                            </p:stCondLst>
                            <p:childTnLst>
                              <p:par>
                                <p:cTn id="65" presetID="32" presetClass="emph" presetSubtype="0" fill="hold" grpId="1" nodeType="afterEffect">
                                  <p:stCondLst>
                                    <p:cond delay="0"/>
                                  </p:stCondLst>
                                  <p:childTnLst>
                                    <p:animRot by="120000">
                                      <p:cBhvr>
                                        <p:cTn id="66" dur="100" fill="hold">
                                          <p:stCondLst>
                                            <p:cond delay="0"/>
                                          </p:stCondLst>
                                        </p:cTn>
                                        <p:tgtEl>
                                          <p:spTgt spid="7"/>
                                        </p:tgtEl>
                                        <p:attrNameLst>
                                          <p:attrName>r</p:attrName>
                                        </p:attrNameLst>
                                      </p:cBhvr>
                                    </p:animRot>
                                    <p:animRot by="-240000">
                                      <p:cBhvr>
                                        <p:cTn id="67" dur="200" fill="hold">
                                          <p:stCondLst>
                                            <p:cond delay="200"/>
                                          </p:stCondLst>
                                        </p:cTn>
                                        <p:tgtEl>
                                          <p:spTgt spid="7"/>
                                        </p:tgtEl>
                                        <p:attrNameLst>
                                          <p:attrName>r</p:attrName>
                                        </p:attrNameLst>
                                      </p:cBhvr>
                                    </p:animRot>
                                    <p:animRot by="240000">
                                      <p:cBhvr>
                                        <p:cTn id="68" dur="200" fill="hold">
                                          <p:stCondLst>
                                            <p:cond delay="400"/>
                                          </p:stCondLst>
                                        </p:cTn>
                                        <p:tgtEl>
                                          <p:spTgt spid="7"/>
                                        </p:tgtEl>
                                        <p:attrNameLst>
                                          <p:attrName>r</p:attrName>
                                        </p:attrNameLst>
                                      </p:cBhvr>
                                    </p:animRot>
                                    <p:animRot by="-240000">
                                      <p:cBhvr>
                                        <p:cTn id="69" dur="200" fill="hold">
                                          <p:stCondLst>
                                            <p:cond delay="600"/>
                                          </p:stCondLst>
                                        </p:cTn>
                                        <p:tgtEl>
                                          <p:spTgt spid="7"/>
                                        </p:tgtEl>
                                        <p:attrNameLst>
                                          <p:attrName>r</p:attrName>
                                        </p:attrNameLst>
                                      </p:cBhvr>
                                    </p:animRot>
                                    <p:animRot by="120000">
                                      <p:cBhvr>
                                        <p:cTn id="7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7" grpId="0"/>
      <p:bldP spid="7"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Arial Black" pitchFamily="34" charset="0"/>
              </a:rPr>
              <a:t>Example of David</a:t>
            </a:r>
            <a:endParaRPr lang="en-US" sz="5400" dirty="0">
              <a:latin typeface="Arial Black" pitchFamily="34" charset="0"/>
            </a:endParaRPr>
          </a:p>
        </p:txBody>
      </p:sp>
      <p:sp>
        <p:nvSpPr>
          <p:cNvPr id="3" name="Content Placeholder 2"/>
          <p:cNvSpPr>
            <a:spLocks noGrp="1"/>
          </p:cNvSpPr>
          <p:nvPr>
            <p:ph type="body" idx="1"/>
          </p:nvPr>
        </p:nvSpPr>
        <p:spPr/>
        <p:txBody>
          <a:bodyPr>
            <a:normAutofit/>
          </a:bodyPr>
          <a:lstStyle/>
          <a:p>
            <a:endParaRPr lang="en-US" sz="2800" dirty="0"/>
          </a:p>
        </p:txBody>
      </p:sp>
      <p:sp>
        <p:nvSpPr>
          <p:cNvPr id="4" name="TextBox 3"/>
          <p:cNvSpPr txBox="1"/>
          <p:nvPr/>
        </p:nvSpPr>
        <p:spPr>
          <a:xfrm>
            <a:off x="838200" y="609600"/>
            <a:ext cx="7543800" cy="36625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solidFill>
                  <a:srgbClr val="FFFFFF"/>
                </a:solidFill>
              </a:rPr>
              <a:t>6  just as David also describes the blessedness of the man to whom God imputes righteousness apart from works:</a:t>
            </a:r>
          </a:p>
          <a:p>
            <a:r>
              <a:rPr lang="en-US" sz="2800" dirty="0">
                <a:solidFill>
                  <a:srgbClr val="FFFFFF"/>
                </a:solidFill>
              </a:rPr>
              <a:t>7  "Blessed are those whose lawless deeds are forgiven, And whose sins are covered;</a:t>
            </a:r>
          </a:p>
          <a:p>
            <a:r>
              <a:rPr lang="en-US" sz="2800" dirty="0">
                <a:solidFill>
                  <a:srgbClr val="FFFFFF"/>
                </a:solidFill>
              </a:rPr>
              <a:t>8  Blessed is the man to whom the LORD shall not impute sin."</a:t>
            </a:r>
          </a:p>
          <a:p>
            <a:r>
              <a:rPr lang="en-US" sz="3600" b="1" dirty="0" smtClean="0">
                <a:solidFill>
                  <a:srgbClr val="FFFFFF"/>
                </a:solidFill>
              </a:rPr>
              <a:t>ROMANS 4:6-8</a:t>
            </a:r>
            <a:endParaRPr lang="en-US" sz="3600" b="1" dirty="0">
              <a:solidFill>
                <a:srgbClr val="FFFFFF"/>
              </a:solidFill>
            </a:endParaRPr>
          </a:p>
        </p:txBody>
      </p:sp>
    </p:spTree>
    <p:extLst>
      <p:ext uri="{BB962C8B-B14F-4D97-AF65-F5344CB8AC3E}">
        <p14:creationId xmlns:p14="http://schemas.microsoft.com/office/powerpoint/2010/main" val="3169191053"/>
      </p:ext>
    </p:extLst>
  </p:cSld>
  <p:clrMapOvr>
    <a:overrideClrMapping bg1="lt1" tx1="dk1" bg2="lt2" tx2="dk2" accent1="accent1" accent2="accent2" accent3="accent3" accent4="accent4" accent5="accent5" accent6="accent6" hlink="hlink" folHlink="folHlink"/>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extBox 3"/>
          <p:cNvSpPr txBox="1"/>
          <p:nvPr/>
        </p:nvSpPr>
        <p:spPr>
          <a:xfrm>
            <a:off x="838200" y="609600"/>
            <a:ext cx="75438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600" b="1" dirty="0" smtClean="0">
                <a:solidFill>
                  <a:srgbClr val="FFFFFF"/>
                </a:solidFill>
              </a:rPr>
              <a:t>ROMANS 4:6-8</a:t>
            </a:r>
            <a:endParaRPr lang="en-US" sz="3600" b="1" dirty="0">
              <a:solidFill>
                <a:srgbClr val="FFFFFF"/>
              </a:solidFill>
            </a:endParaRPr>
          </a:p>
        </p:txBody>
      </p:sp>
      <p:sp>
        <p:nvSpPr>
          <p:cNvPr id="5" name="TextBox 4"/>
          <p:cNvSpPr txBox="1"/>
          <p:nvPr/>
        </p:nvSpPr>
        <p:spPr>
          <a:xfrm>
            <a:off x="838200" y="1295400"/>
            <a:ext cx="6893234" cy="646331"/>
          </a:xfrm>
          <a:prstGeom prst="rect">
            <a:avLst/>
          </a:prstGeom>
          <a:noFill/>
        </p:spPr>
        <p:txBody>
          <a:bodyPr wrap="none" rtlCol="0">
            <a:spAutoFit/>
          </a:bodyPr>
          <a:lstStyle/>
          <a:p>
            <a:r>
              <a:rPr lang="en-US" sz="3600" dirty="0" smtClean="0">
                <a:solidFill>
                  <a:srgbClr val="000000"/>
                </a:solidFill>
              </a:rPr>
              <a:t>“imputes” (reckons, calculates, charges)</a:t>
            </a:r>
            <a:endParaRPr lang="en-US" sz="3600" dirty="0">
              <a:solidFill>
                <a:srgbClr val="000000"/>
              </a:solidFill>
            </a:endParaRPr>
          </a:p>
        </p:txBody>
      </p:sp>
      <p:sp>
        <p:nvSpPr>
          <p:cNvPr id="7" name="TextBox 6"/>
          <p:cNvSpPr txBox="1"/>
          <p:nvPr/>
        </p:nvSpPr>
        <p:spPr>
          <a:xfrm>
            <a:off x="762000" y="2057400"/>
            <a:ext cx="7715250" cy="707886"/>
          </a:xfrm>
          <a:prstGeom prst="rect">
            <a:avLst/>
          </a:prstGeom>
          <a:solidFill>
            <a:schemeClr val="accent1">
              <a:lumMod val="50000"/>
            </a:schemeClr>
          </a:solidFill>
          <a:ln w="57150">
            <a:solidFill>
              <a:schemeClr val="tx2"/>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spc="600" dirty="0">
                <a:solidFill>
                  <a:srgbClr val="FFFFFF"/>
                </a:solidFill>
                <a:latin typeface="Aharoni" pitchFamily="2" charset="-79"/>
                <a:cs typeface="Aharoni" pitchFamily="2" charset="-79"/>
              </a:rPr>
              <a:t>*</a:t>
            </a:r>
            <a:r>
              <a:rPr lang="en-US" sz="4000" spc="600" dirty="0" smtClean="0">
                <a:solidFill>
                  <a:srgbClr val="FFFFFF"/>
                </a:solidFill>
                <a:latin typeface="Aharoni" pitchFamily="2" charset="-79"/>
                <a:cs typeface="Aharoni" pitchFamily="2" charset="-79"/>
              </a:rPr>
              <a:t>The Blessed Man*</a:t>
            </a:r>
            <a:endParaRPr lang="en-US" sz="4000" spc="600" dirty="0">
              <a:solidFill>
                <a:srgbClr val="FFFFFF"/>
              </a:solidFill>
              <a:latin typeface="Aharoni" pitchFamily="2" charset="-79"/>
              <a:cs typeface="Aharoni" pitchFamily="2" charset="-79"/>
            </a:endParaRPr>
          </a:p>
        </p:txBody>
      </p:sp>
      <p:sp>
        <p:nvSpPr>
          <p:cNvPr id="8" name="TextBox 7"/>
          <p:cNvSpPr txBox="1"/>
          <p:nvPr/>
        </p:nvSpPr>
        <p:spPr>
          <a:xfrm>
            <a:off x="762000" y="3362980"/>
            <a:ext cx="3276600" cy="156966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200" dirty="0" smtClean="0">
                <a:solidFill>
                  <a:srgbClr val="000000"/>
                </a:solidFill>
                <a:latin typeface="Aharoni" pitchFamily="2" charset="-79"/>
                <a:cs typeface="Aharoni" pitchFamily="2" charset="-79"/>
              </a:rPr>
              <a:t>God reckons righteous</a:t>
            </a:r>
          </a:p>
          <a:p>
            <a:pPr algn="ctr"/>
            <a:r>
              <a:rPr lang="en-US" sz="3200" dirty="0" smtClean="0">
                <a:solidFill>
                  <a:srgbClr val="000000"/>
                </a:solidFill>
              </a:rPr>
              <a:t>(apart from works)</a:t>
            </a:r>
            <a:endParaRPr lang="en-US" sz="3200" dirty="0">
              <a:solidFill>
                <a:srgbClr val="000000"/>
              </a:solidFill>
            </a:endParaRPr>
          </a:p>
        </p:txBody>
      </p:sp>
      <p:sp>
        <p:nvSpPr>
          <p:cNvPr id="9" name="TextBox 8"/>
          <p:cNvSpPr txBox="1"/>
          <p:nvPr/>
        </p:nvSpPr>
        <p:spPr>
          <a:xfrm>
            <a:off x="609600" y="5105400"/>
            <a:ext cx="3581400" cy="5232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dirty="0" smtClean="0">
                <a:solidFill>
                  <a:srgbClr val="000000"/>
                </a:solidFill>
              </a:rPr>
              <a:t>1. Lawless deeds forgiven</a:t>
            </a:r>
            <a:endParaRPr lang="en-US" sz="2800" dirty="0">
              <a:solidFill>
                <a:srgbClr val="000000"/>
              </a:solidFill>
            </a:endParaRPr>
          </a:p>
        </p:txBody>
      </p:sp>
      <p:sp>
        <p:nvSpPr>
          <p:cNvPr id="11" name="TextBox 10"/>
          <p:cNvSpPr txBox="1"/>
          <p:nvPr/>
        </p:nvSpPr>
        <p:spPr>
          <a:xfrm>
            <a:off x="609600" y="5638800"/>
            <a:ext cx="2781300" cy="5232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dirty="0" smtClean="0">
                <a:solidFill>
                  <a:srgbClr val="000000"/>
                </a:solidFill>
              </a:rPr>
              <a:t>2. Sins covered</a:t>
            </a:r>
            <a:endParaRPr lang="en-US" sz="2800" dirty="0">
              <a:solidFill>
                <a:srgbClr val="000000"/>
              </a:solidFill>
            </a:endParaRPr>
          </a:p>
        </p:txBody>
      </p:sp>
      <p:sp>
        <p:nvSpPr>
          <p:cNvPr id="12" name="Equal 11"/>
          <p:cNvSpPr/>
          <p:nvPr/>
        </p:nvSpPr>
        <p:spPr>
          <a:xfrm>
            <a:off x="4114800" y="3515380"/>
            <a:ext cx="1178234" cy="1361420"/>
          </a:xfrm>
          <a:prstGeom prst="mathEqual">
            <a:avLst>
              <a:gd name="adj1" fmla="val 17730"/>
              <a:gd name="adj2"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5" name="TextBox 14"/>
          <p:cNvSpPr txBox="1"/>
          <p:nvPr/>
        </p:nvSpPr>
        <p:spPr>
          <a:xfrm>
            <a:off x="5410201" y="3581400"/>
            <a:ext cx="3505198"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600" dirty="0" smtClean="0">
                <a:solidFill>
                  <a:srgbClr val="000000"/>
                </a:solidFill>
                <a:latin typeface="Aharoni" pitchFamily="2" charset="-79"/>
                <a:cs typeface="Aharoni" pitchFamily="2" charset="-79"/>
              </a:rPr>
              <a:t>Does Not Charge Sin</a:t>
            </a:r>
            <a:endParaRPr lang="en-US" sz="3600" dirty="0">
              <a:solidFill>
                <a:srgbClr val="000000"/>
              </a:solidFill>
              <a:latin typeface="Aharoni" pitchFamily="2" charset="-79"/>
              <a:cs typeface="Aharoni" pitchFamily="2" charset="-79"/>
            </a:endParaRPr>
          </a:p>
        </p:txBody>
      </p:sp>
      <p:sp>
        <p:nvSpPr>
          <p:cNvPr id="2" name="TextBox 1"/>
          <p:cNvSpPr txBox="1"/>
          <p:nvPr/>
        </p:nvSpPr>
        <p:spPr>
          <a:xfrm>
            <a:off x="5410200" y="4860429"/>
            <a:ext cx="3505199" cy="181588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dirty="0" smtClean="0">
                <a:solidFill>
                  <a:srgbClr val="000000"/>
                </a:solidFill>
              </a:rPr>
              <a:t>“Righteousness” defined here as having sins “sent away” and not charged to your account!</a:t>
            </a:r>
            <a:endParaRPr lang="en-US" sz="2800" dirty="0">
              <a:solidFill>
                <a:srgbClr val="000000"/>
              </a:solidFill>
            </a:endParaRPr>
          </a:p>
        </p:txBody>
      </p:sp>
    </p:spTree>
    <p:extLst>
      <p:ext uri="{BB962C8B-B14F-4D97-AF65-F5344CB8AC3E}">
        <p14:creationId xmlns:p14="http://schemas.microsoft.com/office/powerpoint/2010/main" val="5543700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3"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heel(3)">
                                      <p:cBhvr>
                                        <p:cTn id="3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1" grpId="0"/>
      <p:bldP spid="12" grpId="0" animBg="1"/>
      <p:bldP spid="15"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extBox 3"/>
          <p:cNvSpPr txBox="1"/>
          <p:nvPr/>
        </p:nvSpPr>
        <p:spPr>
          <a:xfrm>
            <a:off x="838200" y="609600"/>
            <a:ext cx="75438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600" b="1" dirty="0" smtClean="0">
                <a:solidFill>
                  <a:srgbClr val="FFFFFF"/>
                </a:solidFill>
              </a:rPr>
              <a:t>ROMANS 4:6-8</a:t>
            </a:r>
            <a:endParaRPr lang="en-US" sz="3600" b="1" dirty="0">
              <a:solidFill>
                <a:srgbClr val="FFFFFF"/>
              </a:solidFill>
            </a:endParaRPr>
          </a:p>
        </p:txBody>
      </p:sp>
      <p:sp>
        <p:nvSpPr>
          <p:cNvPr id="5" name="TextBox 4"/>
          <p:cNvSpPr txBox="1"/>
          <p:nvPr/>
        </p:nvSpPr>
        <p:spPr>
          <a:xfrm>
            <a:off x="838200" y="1295400"/>
            <a:ext cx="6893234" cy="646331"/>
          </a:xfrm>
          <a:prstGeom prst="rect">
            <a:avLst/>
          </a:prstGeom>
          <a:noFill/>
        </p:spPr>
        <p:txBody>
          <a:bodyPr wrap="none" rtlCol="0">
            <a:spAutoFit/>
          </a:bodyPr>
          <a:lstStyle/>
          <a:p>
            <a:r>
              <a:rPr lang="en-US" sz="3600" dirty="0" smtClean="0">
                <a:solidFill>
                  <a:srgbClr val="000000"/>
                </a:solidFill>
              </a:rPr>
              <a:t>“imputes” (reckons, calculates, charges)</a:t>
            </a:r>
            <a:endParaRPr lang="en-US" sz="3600" dirty="0">
              <a:solidFill>
                <a:srgbClr val="000000"/>
              </a:solidFill>
            </a:endParaRPr>
          </a:p>
        </p:txBody>
      </p:sp>
      <p:sp>
        <p:nvSpPr>
          <p:cNvPr id="7" name="TextBox 6"/>
          <p:cNvSpPr txBox="1"/>
          <p:nvPr/>
        </p:nvSpPr>
        <p:spPr>
          <a:xfrm>
            <a:off x="762000" y="2057400"/>
            <a:ext cx="7715250" cy="707886"/>
          </a:xfrm>
          <a:prstGeom prst="rect">
            <a:avLst/>
          </a:prstGeom>
          <a:solidFill>
            <a:schemeClr val="accent1">
              <a:lumMod val="50000"/>
            </a:schemeClr>
          </a:solidFill>
          <a:ln w="57150">
            <a:solidFill>
              <a:schemeClr val="tx2"/>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spc="600" dirty="0">
                <a:solidFill>
                  <a:srgbClr val="FFFFFF"/>
                </a:solidFill>
                <a:latin typeface="Aharoni" pitchFamily="2" charset="-79"/>
                <a:cs typeface="Aharoni" pitchFamily="2" charset="-79"/>
              </a:rPr>
              <a:t>*</a:t>
            </a:r>
            <a:r>
              <a:rPr lang="en-US" sz="4000" spc="600" dirty="0" smtClean="0">
                <a:solidFill>
                  <a:srgbClr val="FFFFFF"/>
                </a:solidFill>
                <a:latin typeface="Aharoni" pitchFamily="2" charset="-79"/>
                <a:cs typeface="Aharoni" pitchFamily="2" charset="-79"/>
              </a:rPr>
              <a:t>The Blessed Man*</a:t>
            </a:r>
            <a:endParaRPr lang="en-US" sz="4000" spc="600" dirty="0">
              <a:solidFill>
                <a:srgbClr val="FFFFFF"/>
              </a:solidFill>
              <a:latin typeface="Aharoni" pitchFamily="2" charset="-79"/>
              <a:cs typeface="Aharoni" pitchFamily="2" charset="-79"/>
            </a:endParaRPr>
          </a:p>
        </p:txBody>
      </p:sp>
      <p:sp>
        <p:nvSpPr>
          <p:cNvPr id="18" name="TextBox 17"/>
          <p:cNvSpPr txBox="1"/>
          <p:nvPr/>
        </p:nvSpPr>
        <p:spPr>
          <a:xfrm>
            <a:off x="762000" y="3048000"/>
            <a:ext cx="7848600" cy="3785652"/>
          </a:xfrm>
          <a:prstGeom prst="rect">
            <a:avLst/>
          </a:prstGeom>
          <a:noFill/>
        </p:spPr>
        <p:txBody>
          <a:bodyPr wrap="square" rtlCol="0">
            <a:spAutoFit/>
          </a:bodyPr>
          <a:lstStyle/>
          <a:p>
            <a:pPr marL="285750" indent="-285750">
              <a:buFont typeface="Arial" pitchFamily="34" charset="0"/>
              <a:buChar char="•"/>
            </a:pPr>
            <a:r>
              <a:rPr lang="en-US" sz="2400" dirty="0" smtClean="0">
                <a:solidFill>
                  <a:srgbClr val="000000"/>
                </a:solidFill>
                <a:latin typeface="Arial Black" pitchFamily="34" charset="0"/>
              </a:rPr>
              <a:t>Context is discussing Abraham (4:1-5)</a:t>
            </a:r>
          </a:p>
          <a:p>
            <a:pPr marL="285750" indent="-285750">
              <a:buFont typeface="Arial" pitchFamily="34" charset="0"/>
              <a:buChar char="•"/>
            </a:pPr>
            <a:r>
              <a:rPr lang="en-US" sz="2400" dirty="0" smtClean="0">
                <a:solidFill>
                  <a:srgbClr val="000000"/>
                </a:solidFill>
                <a:latin typeface="Arial Black" pitchFamily="34" charset="0"/>
              </a:rPr>
              <a:t>Likewise, David was fundamentally saved like Abraham</a:t>
            </a:r>
          </a:p>
          <a:p>
            <a:pPr marL="742950" lvl="1" indent="-285750">
              <a:buFont typeface="Arial" pitchFamily="34" charset="0"/>
              <a:buChar char="•"/>
            </a:pPr>
            <a:r>
              <a:rPr lang="en-US" sz="2400" dirty="0" smtClean="0">
                <a:solidFill>
                  <a:srgbClr val="000000"/>
                </a:solidFill>
                <a:latin typeface="Arial Black" pitchFamily="34" charset="0"/>
              </a:rPr>
              <a:t>Not </a:t>
            </a:r>
            <a:r>
              <a:rPr lang="en-US" sz="2400" dirty="0">
                <a:solidFill>
                  <a:srgbClr val="000000"/>
                </a:solidFill>
                <a:latin typeface="Arial Black" pitchFamily="34" charset="0"/>
              </a:rPr>
              <a:t>saved by </a:t>
            </a:r>
            <a:r>
              <a:rPr lang="en-US" sz="2400" dirty="0" smtClean="0">
                <a:solidFill>
                  <a:srgbClr val="000000"/>
                </a:solidFill>
                <a:latin typeface="Arial Black" pitchFamily="34" charset="0"/>
              </a:rPr>
              <a:t>works (perfect </a:t>
            </a:r>
            <a:r>
              <a:rPr lang="en-US" sz="2400" dirty="0">
                <a:solidFill>
                  <a:srgbClr val="000000"/>
                </a:solidFill>
                <a:latin typeface="Arial Black" pitchFamily="34" charset="0"/>
              </a:rPr>
              <a:t>law </a:t>
            </a:r>
            <a:r>
              <a:rPr lang="en-US" sz="2400" dirty="0" smtClean="0">
                <a:solidFill>
                  <a:srgbClr val="000000"/>
                </a:solidFill>
                <a:latin typeface="Arial Black" pitchFamily="34" charset="0"/>
              </a:rPr>
              <a:t>keeping) </a:t>
            </a:r>
          </a:p>
          <a:p>
            <a:pPr marL="742950" lvl="1" indent="-285750">
              <a:buFont typeface="Arial" pitchFamily="34" charset="0"/>
              <a:buChar char="•"/>
            </a:pPr>
            <a:r>
              <a:rPr lang="en-US" sz="2400" dirty="0" smtClean="0">
                <a:solidFill>
                  <a:srgbClr val="000000"/>
                </a:solidFill>
                <a:latin typeface="Arial Black" pitchFamily="34" charset="0"/>
              </a:rPr>
              <a:t>The </a:t>
            </a:r>
            <a:r>
              <a:rPr lang="en-US" sz="2400" dirty="0">
                <a:solidFill>
                  <a:srgbClr val="000000"/>
                </a:solidFill>
                <a:latin typeface="Arial Black" pitchFamily="34" charset="0"/>
              </a:rPr>
              <a:t>law </a:t>
            </a:r>
            <a:r>
              <a:rPr lang="en-US" sz="2400" dirty="0" smtClean="0">
                <a:solidFill>
                  <a:srgbClr val="000000"/>
                </a:solidFill>
                <a:latin typeface="Arial Black" pitchFamily="34" charset="0"/>
              </a:rPr>
              <a:t>brought condemnation to </a:t>
            </a:r>
            <a:r>
              <a:rPr lang="en-US" sz="2400" dirty="0">
                <a:solidFill>
                  <a:srgbClr val="000000"/>
                </a:solidFill>
                <a:latin typeface="Arial Black" pitchFamily="34" charset="0"/>
              </a:rPr>
              <a:t>those under it </a:t>
            </a:r>
            <a:r>
              <a:rPr lang="en-US" sz="2400" dirty="0" smtClean="0">
                <a:solidFill>
                  <a:srgbClr val="000000"/>
                </a:solidFill>
                <a:latin typeface="Arial Black" pitchFamily="34" charset="0"/>
              </a:rPr>
              <a:t>(</a:t>
            </a:r>
            <a:r>
              <a:rPr lang="en-US" sz="2400" dirty="0">
                <a:solidFill>
                  <a:srgbClr val="000000"/>
                </a:solidFill>
                <a:latin typeface="Arial Black" pitchFamily="34" charset="0"/>
              </a:rPr>
              <a:t>3:9, 10, </a:t>
            </a:r>
            <a:r>
              <a:rPr lang="en-US" sz="2400" dirty="0" smtClean="0">
                <a:solidFill>
                  <a:srgbClr val="000000"/>
                </a:solidFill>
                <a:latin typeface="Arial Black" pitchFamily="34" charset="0"/>
              </a:rPr>
              <a:t>19-22; 4:14)</a:t>
            </a:r>
          </a:p>
          <a:p>
            <a:pPr marL="1200150" lvl="2" indent="-285750">
              <a:buFont typeface="Arial" pitchFamily="34" charset="0"/>
              <a:buChar char="•"/>
            </a:pPr>
            <a:r>
              <a:rPr lang="en-US" sz="2400" dirty="0" smtClean="0">
                <a:solidFill>
                  <a:srgbClr val="FFFFFF"/>
                </a:solidFill>
                <a:effectLst>
                  <a:outerShdw blurRad="38100" dist="38100" dir="2700000" algn="tl">
                    <a:srgbClr val="000000">
                      <a:alpha val="43137"/>
                    </a:srgbClr>
                  </a:outerShdw>
                </a:effectLst>
                <a:latin typeface="Arial Black" pitchFamily="34" charset="0"/>
              </a:rPr>
              <a:t>LAW </a:t>
            </a:r>
            <a:r>
              <a:rPr lang="en-US" sz="2400" u="sng" dirty="0" smtClean="0">
                <a:solidFill>
                  <a:srgbClr val="FFFFFF"/>
                </a:solidFill>
                <a:effectLst>
                  <a:outerShdw blurRad="38100" dist="38100" dir="2700000" algn="tl">
                    <a:srgbClr val="000000">
                      <a:alpha val="43137"/>
                    </a:srgbClr>
                  </a:outerShdw>
                </a:effectLst>
                <a:latin typeface="Arial Black" pitchFamily="34" charset="0"/>
              </a:rPr>
              <a:t>manifested</a:t>
            </a:r>
            <a:r>
              <a:rPr lang="en-US" sz="2400" dirty="0" smtClean="0">
                <a:solidFill>
                  <a:srgbClr val="FFFFFF"/>
                </a:solidFill>
                <a:effectLst>
                  <a:outerShdw blurRad="38100" dist="38100" dir="2700000" algn="tl">
                    <a:srgbClr val="000000">
                      <a:alpha val="43137"/>
                    </a:srgbClr>
                  </a:outerShdw>
                </a:effectLst>
                <a:latin typeface="Arial Black" pitchFamily="34" charset="0"/>
              </a:rPr>
              <a:t> their sins but could not save them from sin</a:t>
            </a:r>
            <a:endParaRPr lang="en-US" sz="2400" dirty="0">
              <a:solidFill>
                <a:srgbClr val="FFFFFF"/>
              </a:solidFill>
              <a:effectLst>
                <a:outerShdw blurRad="38100" dist="38100" dir="2700000" algn="tl">
                  <a:srgbClr val="000000">
                    <a:alpha val="43137"/>
                  </a:srgbClr>
                </a:outerShdw>
              </a:effectLst>
            </a:endParaRPr>
          </a:p>
          <a:p>
            <a:pPr marL="1200150" lvl="2" indent="-285750">
              <a:buFont typeface="Arial" pitchFamily="34" charset="0"/>
              <a:buChar char="•"/>
            </a:pPr>
            <a:r>
              <a:rPr lang="en-US" sz="2400" dirty="0" smtClean="0">
                <a:solidFill>
                  <a:srgbClr val="FFFFFF"/>
                </a:solidFill>
                <a:effectLst>
                  <a:outerShdw blurRad="38100" dist="38100" dir="2700000" algn="tl">
                    <a:srgbClr val="000000">
                      <a:alpha val="43137"/>
                    </a:srgbClr>
                  </a:outerShdw>
                </a:effectLst>
                <a:latin typeface="Arial Black" pitchFamily="34" charset="0"/>
              </a:rPr>
              <a:t>Abraham was justified before the LAW was given</a:t>
            </a:r>
          </a:p>
        </p:txBody>
      </p:sp>
    </p:spTree>
    <p:extLst>
      <p:ext uri="{BB962C8B-B14F-4D97-AF65-F5344CB8AC3E}">
        <p14:creationId xmlns:p14="http://schemas.microsoft.com/office/powerpoint/2010/main" val="30986078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fade">
                                      <p:cBhvr>
                                        <p:cTn id="7" dur="500"/>
                                        <p:tgtEl>
                                          <p:spTgt spid="1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2" end="2"/>
                                            </p:txEl>
                                          </p:spTgt>
                                        </p:tgtEl>
                                        <p:attrNameLst>
                                          <p:attrName>style.visibility</p:attrName>
                                        </p:attrNameLst>
                                      </p:cBhvr>
                                      <p:to>
                                        <p:strVal val="visible"/>
                                      </p:to>
                                    </p:set>
                                    <p:animEffect transition="in" filter="fade">
                                      <p:cBhvr>
                                        <p:cTn id="12" dur="500"/>
                                        <p:tgtEl>
                                          <p:spTgt spid="1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3" end="3"/>
                                            </p:txEl>
                                          </p:spTgt>
                                        </p:tgtEl>
                                        <p:attrNameLst>
                                          <p:attrName>style.visibility</p:attrName>
                                        </p:attrNameLst>
                                      </p:cBhvr>
                                      <p:to>
                                        <p:strVal val="visible"/>
                                      </p:to>
                                    </p:set>
                                    <p:animEffect transition="in" filter="fade">
                                      <p:cBhvr>
                                        <p:cTn id="17" dur="500"/>
                                        <p:tgtEl>
                                          <p:spTgt spid="1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xEl>
                                              <p:pRg st="4" end="4"/>
                                            </p:txEl>
                                          </p:spTgt>
                                        </p:tgtEl>
                                        <p:attrNameLst>
                                          <p:attrName>style.visibility</p:attrName>
                                        </p:attrNameLst>
                                      </p:cBhvr>
                                      <p:to>
                                        <p:strVal val="visible"/>
                                      </p:to>
                                    </p:set>
                                    <p:animEffect transition="in" filter="fade">
                                      <p:cBhvr>
                                        <p:cTn id="22" dur="500"/>
                                        <p:tgtEl>
                                          <p:spTgt spid="1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animEffect transition="in" filter="fade">
                                      <p:cBhvr>
                                        <p:cTn id="27"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Previously:</a:t>
            </a:r>
            <a:endParaRPr lang="en-US" dirty="0"/>
          </a:p>
        </p:txBody>
      </p:sp>
      <p:sp>
        <p:nvSpPr>
          <p:cNvPr id="3" name="Content Placeholder 2"/>
          <p:cNvSpPr>
            <a:spLocks noGrp="1"/>
          </p:cNvSpPr>
          <p:nvPr>
            <p:ph sz="quarter" idx="13"/>
          </p:nvPr>
        </p:nvSpPr>
        <p:spPr>
          <a:xfrm>
            <a:off x="457200" y="1600200"/>
            <a:ext cx="8229600" cy="5257800"/>
          </a:xfrm>
        </p:spPr>
        <p:txBody>
          <a:bodyPr>
            <a:normAutofit/>
          </a:bodyPr>
          <a:lstStyle/>
          <a:p>
            <a:r>
              <a:rPr lang="en-US" dirty="0" err="1" smtClean="0">
                <a:solidFill>
                  <a:schemeClr val="tx2">
                    <a:lumMod val="60000"/>
                    <a:lumOff val="40000"/>
                  </a:schemeClr>
                </a:solidFill>
                <a:latin typeface="Arial Black" pitchFamily="34" charset="0"/>
              </a:rPr>
              <a:t>Nicolaism</a:t>
            </a:r>
            <a:r>
              <a:rPr lang="en-US" dirty="0" smtClean="0"/>
              <a:t>, </a:t>
            </a:r>
            <a:r>
              <a:rPr lang="en-US" i="1" dirty="0" smtClean="0"/>
              <a:t>seemingly</a:t>
            </a:r>
            <a:r>
              <a:rPr lang="en-US" dirty="0" smtClean="0"/>
              <a:t> that grace covers licentious pleasures (Rev. 2:6, 14, 15; 2:20, 21)</a:t>
            </a:r>
          </a:p>
          <a:p>
            <a:r>
              <a:rPr lang="en-US" dirty="0" smtClean="0">
                <a:solidFill>
                  <a:schemeClr val="tx2">
                    <a:lumMod val="60000"/>
                    <a:lumOff val="40000"/>
                  </a:schemeClr>
                </a:solidFill>
                <a:latin typeface="Arial Black" pitchFamily="34" charset="0"/>
              </a:rPr>
              <a:t>Universalism</a:t>
            </a:r>
            <a:r>
              <a:rPr lang="en-US" dirty="0" smtClean="0"/>
              <a:t>, grace saves everyone</a:t>
            </a:r>
          </a:p>
          <a:p>
            <a:r>
              <a:rPr lang="en-US" dirty="0" smtClean="0">
                <a:solidFill>
                  <a:schemeClr val="tx2">
                    <a:lumMod val="60000"/>
                    <a:lumOff val="40000"/>
                  </a:schemeClr>
                </a:solidFill>
                <a:latin typeface="Arial Black" pitchFamily="34" charset="0"/>
              </a:rPr>
              <a:t>Catholicism</a:t>
            </a:r>
            <a:r>
              <a:rPr lang="en-US" dirty="0"/>
              <a:t>, grace dispensed by clergy through sacramental rites</a:t>
            </a:r>
          </a:p>
          <a:p>
            <a:r>
              <a:rPr lang="en-US" dirty="0">
                <a:solidFill>
                  <a:schemeClr val="tx2">
                    <a:lumMod val="60000"/>
                    <a:lumOff val="40000"/>
                  </a:schemeClr>
                </a:solidFill>
                <a:latin typeface="Arial Black" pitchFamily="34" charset="0"/>
              </a:rPr>
              <a:t>Calvinism</a:t>
            </a:r>
            <a:r>
              <a:rPr lang="en-US" dirty="0"/>
              <a:t>, grace unalterably extended to the (unconditionally) predestined </a:t>
            </a:r>
            <a:r>
              <a:rPr lang="en-US" dirty="0" smtClean="0"/>
              <a:t>elect</a:t>
            </a:r>
            <a:endParaRPr lang="en-US" dirty="0"/>
          </a:p>
        </p:txBody>
      </p:sp>
    </p:spTree>
    <p:extLst>
      <p:ext uri="{BB962C8B-B14F-4D97-AF65-F5344CB8AC3E}">
        <p14:creationId xmlns:p14="http://schemas.microsoft.com/office/powerpoint/2010/main" val="4180243014"/>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extBox 3"/>
          <p:cNvSpPr txBox="1"/>
          <p:nvPr/>
        </p:nvSpPr>
        <p:spPr>
          <a:xfrm>
            <a:off x="838200" y="609600"/>
            <a:ext cx="75438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600" b="1" dirty="0" smtClean="0">
                <a:solidFill>
                  <a:srgbClr val="FFFFFF"/>
                </a:solidFill>
              </a:rPr>
              <a:t>ROMANS 4:6-8</a:t>
            </a:r>
            <a:endParaRPr lang="en-US" sz="3600" b="1" dirty="0">
              <a:solidFill>
                <a:srgbClr val="FFFFFF"/>
              </a:solidFill>
            </a:endParaRPr>
          </a:p>
        </p:txBody>
      </p:sp>
      <p:sp>
        <p:nvSpPr>
          <p:cNvPr id="5" name="TextBox 4"/>
          <p:cNvSpPr txBox="1"/>
          <p:nvPr/>
        </p:nvSpPr>
        <p:spPr>
          <a:xfrm>
            <a:off x="838200" y="1295400"/>
            <a:ext cx="6893234" cy="646331"/>
          </a:xfrm>
          <a:prstGeom prst="rect">
            <a:avLst/>
          </a:prstGeom>
          <a:noFill/>
        </p:spPr>
        <p:txBody>
          <a:bodyPr wrap="none" rtlCol="0">
            <a:spAutoFit/>
          </a:bodyPr>
          <a:lstStyle/>
          <a:p>
            <a:r>
              <a:rPr lang="en-US" sz="3600" dirty="0" smtClean="0">
                <a:solidFill>
                  <a:srgbClr val="000000"/>
                </a:solidFill>
              </a:rPr>
              <a:t>“imputes” (reckons, calculates, charges)</a:t>
            </a:r>
            <a:endParaRPr lang="en-US" sz="3600" dirty="0">
              <a:solidFill>
                <a:srgbClr val="000000"/>
              </a:solidFill>
            </a:endParaRPr>
          </a:p>
        </p:txBody>
      </p:sp>
      <p:sp>
        <p:nvSpPr>
          <p:cNvPr id="7" name="TextBox 6"/>
          <p:cNvSpPr txBox="1"/>
          <p:nvPr/>
        </p:nvSpPr>
        <p:spPr>
          <a:xfrm>
            <a:off x="762000" y="2057400"/>
            <a:ext cx="7715250" cy="707886"/>
          </a:xfrm>
          <a:prstGeom prst="rect">
            <a:avLst/>
          </a:prstGeom>
          <a:solidFill>
            <a:schemeClr val="accent1">
              <a:lumMod val="50000"/>
            </a:schemeClr>
          </a:solidFill>
          <a:ln w="57150">
            <a:solidFill>
              <a:schemeClr val="tx2"/>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spc="600" dirty="0">
                <a:solidFill>
                  <a:srgbClr val="FFFFFF"/>
                </a:solidFill>
                <a:latin typeface="Aharoni" pitchFamily="2" charset="-79"/>
                <a:cs typeface="Aharoni" pitchFamily="2" charset="-79"/>
              </a:rPr>
              <a:t>*</a:t>
            </a:r>
            <a:r>
              <a:rPr lang="en-US" sz="4000" spc="600" dirty="0" smtClean="0">
                <a:solidFill>
                  <a:srgbClr val="FFFFFF"/>
                </a:solidFill>
                <a:latin typeface="Aharoni" pitchFamily="2" charset="-79"/>
                <a:cs typeface="Aharoni" pitchFamily="2" charset="-79"/>
              </a:rPr>
              <a:t>The Blessed Man*</a:t>
            </a:r>
            <a:endParaRPr lang="en-US" sz="4000" spc="600" dirty="0">
              <a:solidFill>
                <a:srgbClr val="FFFFFF"/>
              </a:solidFill>
              <a:latin typeface="Aharoni" pitchFamily="2" charset="-79"/>
              <a:cs typeface="Aharoni" pitchFamily="2" charset="-79"/>
            </a:endParaRPr>
          </a:p>
        </p:txBody>
      </p:sp>
      <p:sp>
        <p:nvSpPr>
          <p:cNvPr id="18" name="TextBox 17"/>
          <p:cNvSpPr txBox="1"/>
          <p:nvPr/>
        </p:nvSpPr>
        <p:spPr>
          <a:xfrm>
            <a:off x="762000" y="3048000"/>
            <a:ext cx="7848600" cy="3785652"/>
          </a:xfrm>
          <a:prstGeom prst="rect">
            <a:avLst/>
          </a:prstGeom>
          <a:noFill/>
        </p:spPr>
        <p:txBody>
          <a:bodyPr wrap="square" rtlCol="0">
            <a:spAutoFit/>
          </a:bodyPr>
          <a:lstStyle/>
          <a:p>
            <a:pPr marL="285750" indent="-285750">
              <a:buFont typeface="Arial" pitchFamily="34" charset="0"/>
              <a:buChar char="•"/>
            </a:pPr>
            <a:r>
              <a:rPr lang="en-US" sz="2400" dirty="0" smtClean="0">
                <a:solidFill>
                  <a:srgbClr val="000000"/>
                </a:solidFill>
                <a:latin typeface="Arial Black" pitchFamily="34" charset="0"/>
              </a:rPr>
              <a:t>Context is discussing Abraham (4:1-5)</a:t>
            </a:r>
          </a:p>
          <a:p>
            <a:pPr marL="285750" indent="-285750">
              <a:buFont typeface="Arial" pitchFamily="34" charset="0"/>
              <a:buChar char="•"/>
            </a:pPr>
            <a:r>
              <a:rPr lang="en-US" sz="2400" dirty="0">
                <a:solidFill>
                  <a:srgbClr val="000000"/>
                </a:solidFill>
                <a:latin typeface="Arial Black" pitchFamily="34" charset="0"/>
              </a:rPr>
              <a:t>Likewise, David was fundamentally saved like Abraham</a:t>
            </a:r>
          </a:p>
          <a:p>
            <a:pPr marL="742950" lvl="1" indent="-285750">
              <a:buFont typeface="Arial" pitchFamily="34" charset="0"/>
              <a:buChar char="•"/>
            </a:pPr>
            <a:r>
              <a:rPr lang="en-US" sz="2400" dirty="0" smtClean="0">
                <a:solidFill>
                  <a:srgbClr val="FFFFFF"/>
                </a:solidFill>
                <a:effectLst>
                  <a:outerShdw blurRad="38100" dist="38100" dir="2700000" algn="tl">
                    <a:srgbClr val="000000">
                      <a:alpha val="43137"/>
                    </a:srgbClr>
                  </a:outerShdw>
                </a:effectLst>
                <a:latin typeface="Arial Black" pitchFamily="34" charset="0"/>
              </a:rPr>
              <a:t>Abraham was saved by having a justifying faith (Rom. 4:9-12)</a:t>
            </a:r>
          </a:p>
          <a:p>
            <a:pPr marL="1200150" lvl="2" indent="-285750">
              <a:buFont typeface="Arial" pitchFamily="34" charset="0"/>
              <a:buChar char="•"/>
            </a:pPr>
            <a:r>
              <a:rPr lang="en-US" sz="2400" dirty="0" smtClean="0">
                <a:solidFill>
                  <a:srgbClr val="000000"/>
                </a:solidFill>
                <a:latin typeface="Arial Black" pitchFamily="34" charset="0"/>
              </a:rPr>
              <a:t>Not by circumcision, but by faith walking where God wanted (4:12</a:t>
            </a:r>
            <a:r>
              <a:rPr lang="en-US" sz="2400" dirty="0">
                <a:solidFill>
                  <a:srgbClr val="000000"/>
                </a:solidFill>
                <a:latin typeface="Arial Black" pitchFamily="34" charset="0"/>
              </a:rPr>
              <a:t>, 13)</a:t>
            </a:r>
          </a:p>
          <a:p>
            <a:pPr marL="1657350" lvl="3" indent="-285750">
              <a:buFont typeface="Arial" pitchFamily="34" charset="0"/>
              <a:buChar char="•"/>
            </a:pPr>
            <a:r>
              <a:rPr lang="en-US" sz="2400" dirty="0" smtClean="0">
                <a:solidFill>
                  <a:srgbClr val="FFFFFF"/>
                </a:solidFill>
                <a:effectLst>
                  <a:outerShdw blurRad="38100" dist="38100" dir="2700000" algn="tl">
                    <a:srgbClr val="000000">
                      <a:alpha val="43137"/>
                    </a:srgbClr>
                  </a:outerShdw>
                </a:effectLst>
                <a:latin typeface="Arial Black" pitchFamily="34" charset="0"/>
              </a:rPr>
              <a:t>“Steps of Faith”</a:t>
            </a:r>
            <a:r>
              <a:rPr lang="en-US" sz="2400" dirty="0" smtClean="0">
                <a:solidFill>
                  <a:srgbClr val="000000"/>
                </a:solidFill>
                <a:latin typeface="Arial Black" pitchFamily="34" charset="0"/>
              </a:rPr>
              <a:t> </a:t>
            </a:r>
          </a:p>
          <a:p>
            <a:pPr marL="1200150" lvl="2" indent="-285750">
              <a:buFont typeface="Arial" pitchFamily="34" charset="0"/>
              <a:buChar char="•"/>
            </a:pPr>
            <a:r>
              <a:rPr lang="en-US" sz="2400" dirty="0" smtClean="0">
                <a:solidFill>
                  <a:srgbClr val="000000"/>
                </a:solidFill>
                <a:latin typeface="Arial Black" pitchFamily="34" charset="0"/>
              </a:rPr>
              <a:t>We likewise must have that type of faith to be reckoned as righteous!</a:t>
            </a:r>
          </a:p>
        </p:txBody>
      </p:sp>
    </p:spTree>
    <p:extLst>
      <p:ext uri="{BB962C8B-B14F-4D97-AF65-F5344CB8AC3E}">
        <p14:creationId xmlns:p14="http://schemas.microsoft.com/office/powerpoint/2010/main" val="4270372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3" end="3"/>
                                            </p:txEl>
                                          </p:spTgt>
                                        </p:tgtEl>
                                        <p:attrNameLst>
                                          <p:attrName>style.visibility</p:attrName>
                                        </p:attrNameLst>
                                      </p:cBhvr>
                                      <p:to>
                                        <p:strVal val="visible"/>
                                      </p:to>
                                    </p:set>
                                    <p:animEffect transition="in" filter="fade">
                                      <p:cBhvr>
                                        <p:cTn id="7" dur="500"/>
                                        <p:tgtEl>
                                          <p:spTgt spid="1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4" end="4"/>
                                            </p:txEl>
                                          </p:spTgt>
                                        </p:tgtEl>
                                        <p:attrNameLst>
                                          <p:attrName>style.visibility</p:attrName>
                                        </p:attrNameLst>
                                      </p:cBhvr>
                                      <p:to>
                                        <p:strVal val="visible"/>
                                      </p:to>
                                    </p:set>
                                    <p:animEffect transition="in" filter="fade">
                                      <p:cBhvr>
                                        <p:cTn id="12" dur="500"/>
                                        <p:tgtEl>
                                          <p:spTgt spid="1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5" end="5"/>
                                            </p:txEl>
                                          </p:spTgt>
                                        </p:tgtEl>
                                        <p:attrNameLst>
                                          <p:attrName>style.visibility</p:attrName>
                                        </p:attrNameLst>
                                      </p:cBhvr>
                                      <p:to>
                                        <p:strVal val="visible"/>
                                      </p:to>
                                    </p:set>
                                    <p:animEffect transition="in" filter="fade">
                                      <p:cBhvr>
                                        <p:cTn id="17"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47800" y="4648200"/>
            <a:ext cx="1447800" cy="685800"/>
          </a:xfrm>
          <a:prstGeom prst="rect">
            <a:avLst/>
          </a:prstGeom>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657600" y="3124200"/>
            <a:ext cx="609600" cy="685800"/>
          </a:xfrm>
          <a:prstGeom prst="rect">
            <a:avLst/>
          </a:prstGeom>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3"/>
          <p:cNvSpPr>
            <a:spLocks noGrp="1"/>
          </p:cNvSpPr>
          <p:nvPr>
            <p:ph type="title"/>
          </p:nvPr>
        </p:nvSpPr>
        <p:spPr/>
        <p:txBody>
          <a:bodyPr/>
          <a:lstStyle/>
          <a:p>
            <a:r>
              <a:rPr lang="en-US" dirty="0" smtClean="0"/>
              <a:t>“Steps of Faith” (Rom. 4:12)</a:t>
            </a:r>
            <a:endParaRPr lang="en-US" dirty="0"/>
          </a:p>
        </p:txBody>
      </p:sp>
      <p:sp>
        <p:nvSpPr>
          <p:cNvPr id="5" name="Content Placeholder 4"/>
          <p:cNvSpPr>
            <a:spLocks noGrp="1"/>
          </p:cNvSpPr>
          <p:nvPr>
            <p:ph sz="quarter" idx="13"/>
          </p:nvPr>
        </p:nvSpPr>
        <p:spPr/>
        <p:txBody>
          <a:bodyPr>
            <a:normAutofit/>
          </a:bodyPr>
          <a:lstStyle/>
          <a:p>
            <a:pPr marL="0" indent="0">
              <a:buNone/>
            </a:pPr>
            <a:r>
              <a:rPr lang="en-US" sz="4800" dirty="0" smtClean="0"/>
              <a:t>“They </a:t>
            </a:r>
            <a:r>
              <a:rPr lang="en-US" sz="4800" dirty="0"/>
              <a:t>answered and said to Him, </a:t>
            </a:r>
            <a:r>
              <a:rPr lang="en-US" sz="4800" dirty="0" smtClean="0"/>
              <a:t>‘Abraham </a:t>
            </a:r>
            <a:r>
              <a:rPr lang="en-US" sz="4800" dirty="0"/>
              <a:t>is our father</a:t>
            </a:r>
            <a:r>
              <a:rPr lang="en-US" sz="4800" dirty="0" smtClean="0"/>
              <a:t>.’ </a:t>
            </a:r>
            <a:r>
              <a:rPr lang="en-US" sz="4800" dirty="0"/>
              <a:t>Jesus said to them, </a:t>
            </a:r>
            <a:r>
              <a:rPr lang="en-US" sz="4800" dirty="0" smtClean="0"/>
              <a:t>‘If </a:t>
            </a:r>
            <a:r>
              <a:rPr lang="en-US" sz="4800" dirty="0"/>
              <a:t>you were Abraham’s children, you would do the works of </a:t>
            </a:r>
            <a:r>
              <a:rPr lang="en-US" sz="4800" dirty="0" smtClean="0"/>
              <a:t>Abraham’” (Jn. 8:39)</a:t>
            </a:r>
            <a:endParaRPr lang="en-US" sz="4800" dirty="0"/>
          </a:p>
        </p:txBody>
      </p:sp>
    </p:spTree>
    <p:extLst>
      <p:ext uri="{BB962C8B-B14F-4D97-AF65-F5344CB8AC3E}">
        <p14:creationId xmlns:p14="http://schemas.microsoft.com/office/powerpoint/2010/main" val="155124213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par>
                          <p:cTn id="8" fill="hold">
                            <p:stCondLst>
                              <p:cond delay="1250"/>
                            </p:stCondLst>
                            <p:childTnLst>
                              <p:par>
                                <p:cTn id="9" presetID="22" presetClass="entr" presetSubtype="4" fill="hold" grpId="0" nodeType="afterEffect">
                                  <p:stCondLst>
                                    <p:cond delay="25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extBox 3"/>
          <p:cNvSpPr txBox="1"/>
          <p:nvPr/>
        </p:nvSpPr>
        <p:spPr>
          <a:xfrm>
            <a:off x="838200" y="609600"/>
            <a:ext cx="75438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600" b="1" dirty="0" smtClean="0">
                <a:solidFill>
                  <a:srgbClr val="FFFFFF"/>
                </a:solidFill>
              </a:rPr>
              <a:t>ROMANS 4:6-8</a:t>
            </a:r>
            <a:endParaRPr lang="en-US" sz="3600" b="1" dirty="0">
              <a:solidFill>
                <a:srgbClr val="FFFFFF"/>
              </a:solidFill>
            </a:endParaRPr>
          </a:p>
        </p:txBody>
      </p:sp>
      <p:sp>
        <p:nvSpPr>
          <p:cNvPr id="5" name="TextBox 4"/>
          <p:cNvSpPr txBox="1"/>
          <p:nvPr/>
        </p:nvSpPr>
        <p:spPr>
          <a:xfrm>
            <a:off x="838200" y="1295400"/>
            <a:ext cx="6893234" cy="646331"/>
          </a:xfrm>
          <a:prstGeom prst="rect">
            <a:avLst/>
          </a:prstGeom>
          <a:noFill/>
        </p:spPr>
        <p:txBody>
          <a:bodyPr wrap="none" rtlCol="0">
            <a:spAutoFit/>
          </a:bodyPr>
          <a:lstStyle/>
          <a:p>
            <a:r>
              <a:rPr lang="en-US" sz="3600" dirty="0" smtClean="0">
                <a:solidFill>
                  <a:srgbClr val="000000"/>
                </a:solidFill>
              </a:rPr>
              <a:t>“imputes” (reckons, calculates, charges)</a:t>
            </a:r>
            <a:endParaRPr lang="en-US" sz="3600" dirty="0">
              <a:solidFill>
                <a:srgbClr val="000000"/>
              </a:solidFill>
            </a:endParaRPr>
          </a:p>
        </p:txBody>
      </p:sp>
      <p:sp>
        <p:nvSpPr>
          <p:cNvPr id="7" name="TextBox 6"/>
          <p:cNvSpPr txBox="1"/>
          <p:nvPr/>
        </p:nvSpPr>
        <p:spPr>
          <a:xfrm>
            <a:off x="762000" y="2057400"/>
            <a:ext cx="7715250" cy="707886"/>
          </a:xfrm>
          <a:prstGeom prst="rect">
            <a:avLst/>
          </a:prstGeom>
          <a:solidFill>
            <a:schemeClr val="accent1">
              <a:lumMod val="50000"/>
            </a:schemeClr>
          </a:solidFill>
          <a:ln w="57150">
            <a:solidFill>
              <a:schemeClr val="tx2"/>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spc="600" dirty="0">
                <a:solidFill>
                  <a:srgbClr val="FFFFFF"/>
                </a:solidFill>
                <a:latin typeface="Aharoni" pitchFamily="2" charset="-79"/>
                <a:cs typeface="Aharoni" pitchFamily="2" charset="-79"/>
              </a:rPr>
              <a:t>*</a:t>
            </a:r>
            <a:r>
              <a:rPr lang="en-US" sz="4000" spc="600" dirty="0" smtClean="0">
                <a:solidFill>
                  <a:srgbClr val="FFFFFF"/>
                </a:solidFill>
                <a:latin typeface="Aharoni" pitchFamily="2" charset="-79"/>
                <a:cs typeface="Aharoni" pitchFamily="2" charset="-79"/>
              </a:rPr>
              <a:t>The Blessed Man*</a:t>
            </a:r>
            <a:endParaRPr lang="en-US" sz="4000" spc="600" dirty="0">
              <a:solidFill>
                <a:srgbClr val="FFFFFF"/>
              </a:solidFill>
              <a:latin typeface="Aharoni" pitchFamily="2" charset="-79"/>
              <a:cs typeface="Aharoni" pitchFamily="2" charset="-79"/>
            </a:endParaRPr>
          </a:p>
        </p:txBody>
      </p:sp>
      <p:sp>
        <p:nvSpPr>
          <p:cNvPr id="18" name="TextBox 17"/>
          <p:cNvSpPr txBox="1"/>
          <p:nvPr/>
        </p:nvSpPr>
        <p:spPr>
          <a:xfrm>
            <a:off x="762000" y="3048000"/>
            <a:ext cx="7848600" cy="2677656"/>
          </a:xfrm>
          <a:prstGeom prst="rect">
            <a:avLst/>
          </a:prstGeom>
          <a:noFill/>
        </p:spPr>
        <p:txBody>
          <a:bodyPr wrap="square" rtlCol="0">
            <a:spAutoFit/>
          </a:bodyPr>
          <a:lstStyle/>
          <a:p>
            <a:pPr marL="285750" indent="-285750">
              <a:buFont typeface="Arial" pitchFamily="34" charset="0"/>
              <a:buChar char="•"/>
            </a:pPr>
            <a:r>
              <a:rPr lang="en-US" sz="2400" dirty="0" smtClean="0">
                <a:solidFill>
                  <a:srgbClr val="000000"/>
                </a:solidFill>
                <a:latin typeface="Arial Black" pitchFamily="34" charset="0"/>
              </a:rPr>
              <a:t>Like Abraham, David was </a:t>
            </a:r>
            <a:r>
              <a:rPr lang="en-US" sz="2400" dirty="0">
                <a:solidFill>
                  <a:srgbClr val="000000"/>
                </a:solidFill>
                <a:latin typeface="Arial Black" pitchFamily="34" charset="0"/>
              </a:rPr>
              <a:t>not saved by </a:t>
            </a:r>
            <a:r>
              <a:rPr lang="en-US" sz="2400" dirty="0" smtClean="0">
                <a:solidFill>
                  <a:srgbClr val="000000"/>
                </a:solidFill>
                <a:latin typeface="Arial Black" pitchFamily="34" charset="0"/>
              </a:rPr>
              <a:t>works or perfect </a:t>
            </a:r>
            <a:r>
              <a:rPr lang="en-US" sz="2400" dirty="0">
                <a:solidFill>
                  <a:srgbClr val="000000"/>
                </a:solidFill>
                <a:latin typeface="Arial Black" pitchFamily="34" charset="0"/>
              </a:rPr>
              <a:t>law </a:t>
            </a:r>
            <a:r>
              <a:rPr lang="en-US" sz="2400" dirty="0" smtClean="0">
                <a:solidFill>
                  <a:srgbClr val="000000"/>
                </a:solidFill>
                <a:latin typeface="Arial Black" pitchFamily="34" charset="0"/>
              </a:rPr>
              <a:t>keeping (4:1-5)</a:t>
            </a:r>
          </a:p>
          <a:p>
            <a:pPr marL="742950" lvl="1" indent="-285750">
              <a:buFont typeface="Arial" pitchFamily="34" charset="0"/>
              <a:buChar char="•"/>
            </a:pPr>
            <a:r>
              <a:rPr lang="en-US" sz="2400" dirty="0" smtClean="0">
                <a:solidFill>
                  <a:srgbClr val="000000"/>
                </a:solidFill>
                <a:latin typeface="Arial Black" pitchFamily="34" charset="0"/>
              </a:rPr>
              <a:t>Abraham </a:t>
            </a:r>
            <a:r>
              <a:rPr lang="en-US" sz="2400" dirty="0" smtClean="0">
                <a:solidFill>
                  <a:srgbClr val="FFFFFF"/>
                </a:solidFill>
                <a:effectLst>
                  <a:outerShdw blurRad="38100" dist="38100" dir="2700000" algn="tl">
                    <a:srgbClr val="000000">
                      <a:alpha val="43137"/>
                    </a:srgbClr>
                  </a:outerShdw>
                </a:effectLst>
                <a:latin typeface="Arial Black" pitchFamily="34" charset="0"/>
              </a:rPr>
              <a:t>“believed” </a:t>
            </a:r>
            <a:r>
              <a:rPr lang="en-US" sz="2400" dirty="0" smtClean="0">
                <a:solidFill>
                  <a:srgbClr val="000000"/>
                </a:solidFill>
                <a:latin typeface="Arial Black" pitchFamily="34" charset="0"/>
              </a:rPr>
              <a:t>God, and </a:t>
            </a:r>
            <a:r>
              <a:rPr lang="en-US" sz="2400" dirty="0" smtClean="0">
                <a:solidFill>
                  <a:srgbClr val="FFFFFF"/>
                </a:solidFill>
                <a:effectLst>
                  <a:outerShdw blurRad="38100" dist="38100" dir="2700000" algn="tl">
                    <a:srgbClr val="000000">
                      <a:alpha val="43137"/>
                    </a:srgbClr>
                  </a:outerShdw>
                </a:effectLst>
                <a:latin typeface="Arial Black" pitchFamily="34" charset="0"/>
              </a:rPr>
              <a:t>“it” </a:t>
            </a:r>
            <a:r>
              <a:rPr lang="en-US" sz="2400" dirty="0" smtClean="0">
                <a:solidFill>
                  <a:srgbClr val="000000"/>
                </a:solidFill>
                <a:latin typeface="Arial Black" pitchFamily="34" charset="0"/>
              </a:rPr>
              <a:t>was accounted to him for righteousness (4:3)</a:t>
            </a:r>
          </a:p>
          <a:p>
            <a:pPr marL="742950" lvl="1" indent="-285750">
              <a:buFont typeface="Arial" pitchFamily="34" charset="0"/>
              <a:buChar char="•"/>
            </a:pPr>
            <a:r>
              <a:rPr lang="en-US" sz="2400" dirty="0" smtClean="0">
                <a:solidFill>
                  <a:srgbClr val="000000"/>
                </a:solidFill>
                <a:latin typeface="Arial Black" pitchFamily="34" charset="0"/>
              </a:rPr>
              <a:t>His </a:t>
            </a:r>
            <a:r>
              <a:rPr lang="en-US" sz="2400" dirty="0" smtClean="0">
                <a:solidFill>
                  <a:srgbClr val="FFFFFF"/>
                </a:solidFill>
                <a:effectLst>
                  <a:outerShdw blurRad="38100" dist="38100" dir="2700000" algn="tl">
                    <a:srgbClr val="000000">
                      <a:alpha val="43137"/>
                    </a:srgbClr>
                  </a:outerShdw>
                </a:effectLst>
                <a:latin typeface="Arial Black" pitchFamily="34" charset="0"/>
              </a:rPr>
              <a:t>“faith” </a:t>
            </a:r>
            <a:r>
              <a:rPr lang="en-US" sz="2400" dirty="0" smtClean="0">
                <a:solidFill>
                  <a:srgbClr val="000000"/>
                </a:solidFill>
                <a:latin typeface="Arial Black" pitchFamily="34" charset="0"/>
              </a:rPr>
              <a:t>is accounted for righteousness (4:5)</a:t>
            </a:r>
          </a:p>
          <a:p>
            <a:pPr marL="742950" lvl="1" indent="-285750">
              <a:buFont typeface="Arial" pitchFamily="34" charset="0"/>
              <a:buChar char="•"/>
            </a:pPr>
            <a:endParaRPr lang="en-US" sz="2400" dirty="0" smtClean="0">
              <a:solidFill>
                <a:srgbClr val="000000"/>
              </a:solidFill>
              <a:latin typeface="Arial Black" pitchFamily="34" charset="0"/>
            </a:endParaRPr>
          </a:p>
        </p:txBody>
      </p:sp>
      <p:sp>
        <p:nvSpPr>
          <p:cNvPr id="2" name="Smiley Face 1"/>
          <p:cNvSpPr/>
          <p:nvPr/>
        </p:nvSpPr>
        <p:spPr>
          <a:xfrm>
            <a:off x="1600200" y="6019800"/>
            <a:ext cx="10668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3" name="TextBox 2"/>
          <p:cNvSpPr txBox="1"/>
          <p:nvPr/>
        </p:nvSpPr>
        <p:spPr>
          <a:xfrm>
            <a:off x="381000" y="6116741"/>
            <a:ext cx="936475" cy="523220"/>
          </a:xfrm>
          <a:prstGeom prst="rect">
            <a:avLst/>
          </a:prstGeom>
          <a:noFill/>
        </p:spPr>
        <p:txBody>
          <a:bodyPr wrap="none" rtlCol="0">
            <a:spAutoFit/>
          </a:bodyPr>
          <a:lstStyle/>
          <a:p>
            <a:r>
              <a:rPr lang="en-US" sz="2800" dirty="0" smtClean="0">
                <a:solidFill>
                  <a:srgbClr val="C00000"/>
                </a:solidFill>
                <a:latin typeface="Aharoni" pitchFamily="2" charset="-79"/>
                <a:cs typeface="Aharoni" pitchFamily="2" charset="-79"/>
              </a:rPr>
              <a:t>NOT</a:t>
            </a:r>
            <a:endParaRPr lang="en-US" sz="2800" dirty="0">
              <a:solidFill>
                <a:srgbClr val="C00000"/>
              </a:solidFill>
              <a:latin typeface="Aharoni" pitchFamily="2" charset="-79"/>
              <a:cs typeface="Aharoni" pitchFamily="2" charset="-79"/>
            </a:endParaRPr>
          </a:p>
        </p:txBody>
      </p:sp>
      <p:sp>
        <p:nvSpPr>
          <p:cNvPr id="6" name="TextBox 5"/>
          <p:cNvSpPr txBox="1"/>
          <p:nvPr/>
        </p:nvSpPr>
        <p:spPr>
          <a:xfrm>
            <a:off x="745239" y="5356449"/>
            <a:ext cx="2776722"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2400" dirty="0" smtClean="0">
                <a:solidFill>
                  <a:srgbClr val="000000"/>
                </a:solidFill>
              </a:rPr>
              <a:t>Injecting righteousness</a:t>
            </a:r>
            <a:endParaRPr lang="en-US" sz="2400" dirty="0">
              <a:solidFill>
                <a:srgbClr val="000000"/>
              </a:solidFill>
            </a:endParaRPr>
          </a:p>
        </p:txBody>
      </p:sp>
      <p:cxnSp>
        <p:nvCxnSpPr>
          <p:cNvPr id="13" name="Straight Arrow Connector 12"/>
          <p:cNvCxnSpPr>
            <a:stCxn id="6" idx="2"/>
            <a:endCxn id="2" idx="0"/>
          </p:cNvCxnSpPr>
          <p:nvPr/>
        </p:nvCxnSpPr>
        <p:spPr>
          <a:xfrm>
            <a:off x="2133600" y="5818114"/>
            <a:ext cx="0" cy="20168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Smiley Face 15"/>
          <p:cNvSpPr/>
          <p:nvPr/>
        </p:nvSpPr>
        <p:spPr>
          <a:xfrm>
            <a:off x="5119633" y="5997351"/>
            <a:ext cx="10668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7" name="TextBox 16"/>
          <p:cNvSpPr txBox="1"/>
          <p:nvPr/>
        </p:nvSpPr>
        <p:spPr>
          <a:xfrm>
            <a:off x="4724400" y="5334000"/>
            <a:ext cx="3713324"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2400" dirty="0" smtClean="0">
                <a:solidFill>
                  <a:srgbClr val="000000"/>
                </a:solidFill>
              </a:rPr>
              <a:t>Imputing Christ’s righteousness</a:t>
            </a:r>
            <a:endParaRPr lang="en-US" sz="2400" dirty="0">
              <a:solidFill>
                <a:srgbClr val="000000"/>
              </a:solidFill>
            </a:endParaRPr>
          </a:p>
        </p:txBody>
      </p:sp>
      <p:cxnSp>
        <p:nvCxnSpPr>
          <p:cNvPr id="19" name="Straight Arrow Connector 18"/>
          <p:cNvCxnSpPr>
            <a:stCxn id="17" idx="2"/>
            <a:endCxn id="16" idx="0"/>
          </p:cNvCxnSpPr>
          <p:nvPr/>
        </p:nvCxnSpPr>
        <p:spPr>
          <a:xfrm flipH="1">
            <a:off x="5653033" y="5795665"/>
            <a:ext cx="928029" cy="20168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7086600" y="6139190"/>
            <a:ext cx="936475" cy="523220"/>
          </a:xfrm>
          <a:prstGeom prst="rect">
            <a:avLst/>
          </a:prstGeom>
          <a:noFill/>
        </p:spPr>
        <p:txBody>
          <a:bodyPr wrap="none" rtlCol="0">
            <a:spAutoFit/>
          </a:bodyPr>
          <a:lstStyle/>
          <a:p>
            <a:r>
              <a:rPr lang="en-US" sz="2800" dirty="0" smtClean="0">
                <a:solidFill>
                  <a:srgbClr val="C00000"/>
                </a:solidFill>
                <a:latin typeface="Aharoni" pitchFamily="2" charset="-79"/>
                <a:cs typeface="Aharoni" pitchFamily="2" charset="-79"/>
              </a:rPr>
              <a:t>NOT</a:t>
            </a:r>
            <a:endParaRPr lang="en-US" sz="2800" dirty="0">
              <a:solidFill>
                <a:srgbClr val="C00000"/>
              </a:solidFill>
              <a:latin typeface="Aharoni" pitchFamily="2" charset="-79"/>
              <a:cs typeface="Aharoni" pitchFamily="2" charset="-79"/>
            </a:endParaRPr>
          </a:p>
        </p:txBody>
      </p:sp>
      <p:cxnSp>
        <p:nvCxnSpPr>
          <p:cNvPr id="21" name="Straight Connector 20"/>
          <p:cNvCxnSpPr/>
          <p:nvPr/>
        </p:nvCxnSpPr>
        <p:spPr>
          <a:xfrm>
            <a:off x="0" y="5257800"/>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751750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Effect transition="in" filter="fade">
                                      <p:cBhvr>
                                        <p:cTn id="7" dur="500"/>
                                        <p:tgtEl>
                                          <p:spTgt spid="1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16" grpId="0" animBg="1"/>
      <p:bldP spid="17" grpId="0" animBg="1"/>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extBox 3"/>
          <p:cNvSpPr txBox="1"/>
          <p:nvPr/>
        </p:nvSpPr>
        <p:spPr>
          <a:xfrm>
            <a:off x="838200" y="609600"/>
            <a:ext cx="75438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600" b="1" dirty="0" smtClean="0">
                <a:solidFill>
                  <a:srgbClr val="FFFFFF"/>
                </a:solidFill>
              </a:rPr>
              <a:t>ROMANS 4:6-8</a:t>
            </a:r>
            <a:endParaRPr lang="en-US" sz="3600" b="1" dirty="0">
              <a:solidFill>
                <a:srgbClr val="FFFFFF"/>
              </a:solidFill>
            </a:endParaRPr>
          </a:p>
        </p:txBody>
      </p:sp>
      <p:sp>
        <p:nvSpPr>
          <p:cNvPr id="5" name="TextBox 4"/>
          <p:cNvSpPr txBox="1"/>
          <p:nvPr/>
        </p:nvSpPr>
        <p:spPr>
          <a:xfrm>
            <a:off x="838200" y="1295400"/>
            <a:ext cx="6893234" cy="646331"/>
          </a:xfrm>
          <a:prstGeom prst="rect">
            <a:avLst/>
          </a:prstGeom>
          <a:noFill/>
        </p:spPr>
        <p:txBody>
          <a:bodyPr wrap="none" rtlCol="0">
            <a:spAutoFit/>
          </a:bodyPr>
          <a:lstStyle/>
          <a:p>
            <a:r>
              <a:rPr lang="en-US" sz="3600" dirty="0" smtClean="0">
                <a:solidFill>
                  <a:srgbClr val="000000"/>
                </a:solidFill>
              </a:rPr>
              <a:t>“imputes” (reckons, calculates, charges)</a:t>
            </a:r>
            <a:endParaRPr lang="en-US" sz="3600" dirty="0">
              <a:solidFill>
                <a:srgbClr val="000000"/>
              </a:solidFill>
            </a:endParaRPr>
          </a:p>
        </p:txBody>
      </p:sp>
      <p:sp>
        <p:nvSpPr>
          <p:cNvPr id="7" name="TextBox 6"/>
          <p:cNvSpPr txBox="1"/>
          <p:nvPr/>
        </p:nvSpPr>
        <p:spPr>
          <a:xfrm>
            <a:off x="762000" y="2057400"/>
            <a:ext cx="7715250" cy="707886"/>
          </a:xfrm>
          <a:prstGeom prst="rect">
            <a:avLst/>
          </a:prstGeom>
          <a:solidFill>
            <a:schemeClr val="accent1">
              <a:lumMod val="50000"/>
            </a:schemeClr>
          </a:solidFill>
          <a:ln w="57150">
            <a:solidFill>
              <a:schemeClr val="tx2"/>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spc="600" dirty="0">
                <a:solidFill>
                  <a:srgbClr val="FFFFFF"/>
                </a:solidFill>
                <a:latin typeface="Aharoni" pitchFamily="2" charset="-79"/>
                <a:cs typeface="Aharoni" pitchFamily="2" charset="-79"/>
              </a:rPr>
              <a:t>*</a:t>
            </a:r>
            <a:r>
              <a:rPr lang="en-US" sz="4000" spc="600" dirty="0" smtClean="0">
                <a:solidFill>
                  <a:srgbClr val="FFFFFF"/>
                </a:solidFill>
                <a:latin typeface="Aharoni" pitchFamily="2" charset="-79"/>
                <a:cs typeface="Aharoni" pitchFamily="2" charset="-79"/>
              </a:rPr>
              <a:t>The Blessed Man*</a:t>
            </a:r>
            <a:endParaRPr lang="en-US" sz="4000" spc="600" dirty="0">
              <a:solidFill>
                <a:srgbClr val="FFFFFF"/>
              </a:solidFill>
              <a:latin typeface="Aharoni" pitchFamily="2" charset="-79"/>
              <a:cs typeface="Aharoni" pitchFamily="2" charset="-79"/>
            </a:endParaRPr>
          </a:p>
        </p:txBody>
      </p:sp>
      <p:sp>
        <p:nvSpPr>
          <p:cNvPr id="18" name="TextBox 17"/>
          <p:cNvSpPr txBox="1"/>
          <p:nvPr/>
        </p:nvSpPr>
        <p:spPr>
          <a:xfrm>
            <a:off x="762000" y="3048000"/>
            <a:ext cx="7848600" cy="2677656"/>
          </a:xfrm>
          <a:prstGeom prst="rect">
            <a:avLst/>
          </a:prstGeom>
          <a:noFill/>
        </p:spPr>
        <p:txBody>
          <a:bodyPr wrap="square" rtlCol="0">
            <a:spAutoFit/>
          </a:bodyPr>
          <a:lstStyle/>
          <a:p>
            <a:pPr marL="285750" indent="-285750">
              <a:buFont typeface="Arial" pitchFamily="34" charset="0"/>
              <a:buChar char="•"/>
            </a:pPr>
            <a:r>
              <a:rPr lang="en-US" sz="2400" dirty="0" smtClean="0">
                <a:solidFill>
                  <a:srgbClr val="000000"/>
                </a:solidFill>
                <a:latin typeface="Arial Black" pitchFamily="34" charset="0"/>
              </a:rPr>
              <a:t>Like Abraham, David was </a:t>
            </a:r>
            <a:r>
              <a:rPr lang="en-US" sz="2400" dirty="0">
                <a:solidFill>
                  <a:srgbClr val="000000"/>
                </a:solidFill>
                <a:latin typeface="Arial Black" pitchFamily="34" charset="0"/>
              </a:rPr>
              <a:t>not saved by </a:t>
            </a:r>
            <a:r>
              <a:rPr lang="en-US" sz="2400" dirty="0" smtClean="0">
                <a:solidFill>
                  <a:srgbClr val="000000"/>
                </a:solidFill>
                <a:latin typeface="Arial Black" pitchFamily="34" charset="0"/>
              </a:rPr>
              <a:t>works or perfect </a:t>
            </a:r>
            <a:r>
              <a:rPr lang="en-US" sz="2400" dirty="0">
                <a:solidFill>
                  <a:srgbClr val="000000"/>
                </a:solidFill>
                <a:latin typeface="Arial Black" pitchFamily="34" charset="0"/>
              </a:rPr>
              <a:t>law </a:t>
            </a:r>
            <a:r>
              <a:rPr lang="en-US" sz="2400" dirty="0" smtClean="0">
                <a:solidFill>
                  <a:srgbClr val="000000"/>
                </a:solidFill>
                <a:latin typeface="Arial Black" pitchFamily="34" charset="0"/>
              </a:rPr>
              <a:t>keeping (4:1-5)</a:t>
            </a:r>
          </a:p>
          <a:p>
            <a:pPr marL="742950" lvl="1" indent="-285750">
              <a:buFont typeface="Arial" pitchFamily="34" charset="0"/>
              <a:buChar char="•"/>
            </a:pPr>
            <a:r>
              <a:rPr lang="en-US" sz="2400" dirty="0" smtClean="0">
                <a:solidFill>
                  <a:srgbClr val="000000"/>
                </a:solidFill>
                <a:latin typeface="Arial Black" pitchFamily="34" charset="0"/>
              </a:rPr>
              <a:t>Abraham </a:t>
            </a:r>
            <a:r>
              <a:rPr lang="en-US" sz="2400" dirty="0" smtClean="0">
                <a:solidFill>
                  <a:srgbClr val="FFFFFF"/>
                </a:solidFill>
                <a:effectLst>
                  <a:outerShdw blurRad="38100" dist="38100" dir="2700000" algn="tl">
                    <a:srgbClr val="000000">
                      <a:alpha val="43137"/>
                    </a:srgbClr>
                  </a:outerShdw>
                </a:effectLst>
                <a:latin typeface="Arial Black" pitchFamily="34" charset="0"/>
              </a:rPr>
              <a:t>“believed” </a:t>
            </a:r>
            <a:r>
              <a:rPr lang="en-US" sz="2400" dirty="0" smtClean="0">
                <a:solidFill>
                  <a:srgbClr val="000000"/>
                </a:solidFill>
                <a:latin typeface="Arial Black" pitchFamily="34" charset="0"/>
              </a:rPr>
              <a:t>God, and </a:t>
            </a:r>
            <a:r>
              <a:rPr lang="en-US" sz="2400" b="1" dirty="0" smtClean="0">
                <a:solidFill>
                  <a:srgbClr val="FFFFFF"/>
                </a:solidFill>
                <a:effectLst>
                  <a:outerShdw blurRad="38100" dist="38100" dir="2700000" algn="tl">
                    <a:srgbClr val="000000">
                      <a:alpha val="43137"/>
                    </a:srgbClr>
                  </a:outerShdw>
                </a:effectLst>
                <a:latin typeface="Arial Black" pitchFamily="34" charset="0"/>
              </a:rPr>
              <a:t>“it” </a:t>
            </a:r>
            <a:r>
              <a:rPr lang="en-US" sz="2400" dirty="0" smtClean="0">
                <a:solidFill>
                  <a:srgbClr val="000000"/>
                </a:solidFill>
                <a:latin typeface="Arial Black" pitchFamily="34" charset="0"/>
              </a:rPr>
              <a:t>was accounted to him for righteousness (4:3)</a:t>
            </a:r>
          </a:p>
          <a:p>
            <a:pPr marL="742950" lvl="1" indent="-285750">
              <a:buFont typeface="Arial" pitchFamily="34" charset="0"/>
              <a:buChar char="•"/>
            </a:pPr>
            <a:r>
              <a:rPr lang="en-US" sz="2400" dirty="0" smtClean="0">
                <a:solidFill>
                  <a:srgbClr val="000000"/>
                </a:solidFill>
                <a:latin typeface="Arial Black" pitchFamily="34" charset="0"/>
              </a:rPr>
              <a:t>His </a:t>
            </a:r>
            <a:r>
              <a:rPr lang="en-US" sz="2400" dirty="0" smtClean="0">
                <a:solidFill>
                  <a:srgbClr val="FFFFFF"/>
                </a:solidFill>
                <a:effectLst>
                  <a:outerShdw blurRad="38100" dist="38100" dir="2700000" algn="tl">
                    <a:srgbClr val="000000">
                      <a:alpha val="43137"/>
                    </a:srgbClr>
                  </a:outerShdw>
                </a:effectLst>
                <a:latin typeface="Arial Black" pitchFamily="34" charset="0"/>
              </a:rPr>
              <a:t>“faith” </a:t>
            </a:r>
            <a:r>
              <a:rPr lang="en-US" sz="2400" dirty="0" smtClean="0">
                <a:solidFill>
                  <a:srgbClr val="000000"/>
                </a:solidFill>
                <a:latin typeface="Arial Black" pitchFamily="34" charset="0"/>
              </a:rPr>
              <a:t>is accounted for righteousness (4:5)</a:t>
            </a:r>
          </a:p>
          <a:p>
            <a:pPr marL="742950" lvl="1" indent="-285750">
              <a:buFont typeface="Arial" pitchFamily="34" charset="0"/>
              <a:buChar char="•"/>
            </a:pPr>
            <a:endParaRPr lang="en-US" sz="2400" dirty="0" smtClean="0">
              <a:solidFill>
                <a:srgbClr val="000000"/>
              </a:solidFill>
              <a:latin typeface="Arial Black" pitchFamily="34" charset="0"/>
            </a:endParaRPr>
          </a:p>
        </p:txBody>
      </p:sp>
      <p:sp>
        <p:nvSpPr>
          <p:cNvPr id="2" name="Smiley Face 1"/>
          <p:cNvSpPr/>
          <p:nvPr/>
        </p:nvSpPr>
        <p:spPr>
          <a:xfrm>
            <a:off x="1600200" y="6019800"/>
            <a:ext cx="10668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3" name="TextBox 2"/>
          <p:cNvSpPr txBox="1"/>
          <p:nvPr/>
        </p:nvSpPr>
        <p:spPr>
          <a:xfrm>
            <a:off x="381000" y="6116741"/>
            <a:ext cx="936475" cy="523220"/>
          </a:xfrm>
          <a:prstGeom prst="rect">
            <a:avLst/>
          </a:prstGeom>
          <a:noFill/>
        </p:spPr>
        <p:txBody>
          <a:bodyPr wrap="none" rtlCol="0">
            <a:spAutoFit/>
          </a:bodyPr>
          <a:lstStyle/>
          <a:p>
            <a:r>
              <a:rPr lang="en-US" sz="2800" dirty="0" smtClean="0">
                <a:solidFill>
                  <a:srgbClr val="C00000"/>
                </a:solidFill>
                <a:latin typeface="Aharoni" pitchFamily="2" charset="-79"/>
                <a:cs typeface="Aharoni" pitchFamily="2" charset="-79"/>
              </a:rPr>
              <a:t>NOT</a:t>
            </a:r>
            <a:endParaRPr lang="en-US" sz="2800" dirty="0">
              <a:solidFill>
                <a:srgbClr val="C00000"/>
              </a:solidFill>
              <a:latin typeface="Aharoni" pitchFamily="2" charset="-79"/>
              <a:cs typeface="Aharoni" pitchFamily="2" charset="-79"/>
            </a:endParaRPr>
          </a:p>
        </p:txBody>
      </p:sp>
      <p:sp>
        <p:nvSpPr>
          <p:cNvPr id="6" name="TextBox 5"/>
          <p:cNvSpPr txBox="1"/>
          <p:nvPr/>
        </p:nvSpPr>
        <p:spPr>
          <a:xfrm>
            <a:off x="935996" y="5356449"/>
            <a:ext cx="2395207"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2400" dirty="0" smtClean="0">
                <a:solidFill>
                  <a:srgbClr val="000000"/>
                </a:solidFill>
              </a:rPr>
              <a:t>Perfect law keeping</a:t>
            </a:r>
            <a:endParaRPr lang="en-US" sz="2400" dirty="0">
              <a:solidFill>
                <a:srgbClr val="000000"/>
              </a:solidFill>
            </a:endParaRPr>
          </a:p>
        </p:txBody>
      </p:sp>
      <p:cxnSp>
        <p:nvCxnSpPr>
          <p:cNvPr id="13" name="Straight Arrow Connector 12"/>
          <p:cNvCxnSpPr>
            <a:stCxn id="6" idx="2"/>
            <a:endCxn id="2" idx="0"/>
          </p:cNvCxnSpPr>
          <p:nvPr/>
        </p:nvCxnSpPr>
        <p:spPr>
          <a:xfrm>
            <a:off x="2133600" y="5818114"/>
            <a:ext cx="0" cy="20168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Smiley Face 15"/>
          <p:cNvSpPr/>
          <p:nvPr/>
        </p:nvSpPr>
        <p:spPr>
          <a:xfrm>
            <a:off x="5119633" y="5997351"/>
            <a:ext cx="1066800" cy="762000"/>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7" name="TextBox 16"/>
          <p:cNvSpPr txBox="1"/>
          <p:nvPr/>
        </p:nvSpPr>
        <p:spPr>
          <a:xfrm>
            <a:off x="4763102" y="5334000"/>
            <a:ext cx="3635932"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2400" b="1" dirty="0" smtClean="0">
                <a:solidFill>
                  <a:srgbClr val="00B050"/>
                </a:solidFill>
              </a:rPr>
              <a:t>Faith imputed righteousness</a:t>
            </a:r>
            <a:endParaRPr lang="en-US" sz="2400" b="1" dirty="0">
              <a:solidFill>
                <a:srgbClr val="00B050"/>
              </a:solidFill>
            </a:endParaRPr>
          </a:p>
        </p:txBody>
      </p:sp>
      <p:cxnSp>
        <p:nvCxnSpPr>
          <p:cNvPr id="19" name="Straight Arrow Connector 18"/>
          <p:cNvCxnSpPr>
            <a:stCxn id="17" idx="2"/>
            <a:endCxn id="16" idx="0"/>
          </p:cNvCxnSpPr>
          <p:nvPr/>
        </p:nvCxnSpPr>
        <p:spPr>
          <a:xfrm flipH="1">
            <a:off x="5653033" y="5795665"/>
            <a:ext cx="928035" cy="20168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7086600" y="5791200"/>
            <a:ext cx="885179" cy="523220"/>
          </a:xfrm>
          <a:prstGeom prst="rect">
            <a:avLst/>
          </a:prstGeom>
          <a:noFill/>
        </p:spPr>
        <p:txBody>
          <a:bodyPr wrap="none" rtlCol="0">
            <a:spAutoFit/>
          </a:bodyPr>
          <a:lstStyle/>
          <a:p>
            <a:r>
              <a:rPr lang="en-US" sz="2800" b="1" dirty="0" smtClean="0">
                <a:ln w="12700">
                  <a:solidFill>
                    <a:srgbClr val="1F2123">
                      <a:satMod val="155000"/>
                    </a:srgbClr>
                  </a:solidFill>
                  <a:prstDash val="solid"/>
                </a:ln>
                <a:solidFill>
                  <a:srgbClr val="00B050"/>
                </a:solidFill>
                <a:effectLst>
                  <a:outerShdw blurRad="41275" dist="20320" dir="1800000" algn="tl" rotWithShape="0">
                    <a:srgbClr val="000000">
                      <a:alpha val="40000"/>
                    </a:srgbClr>
                  </a:outerShdw>
                </a:effectLst>
                <a:latin typeface="Aharoni" pitchFamily="2" charset="-79"/>
                <a:cs typeface="Aharoni" pitchFamily="2" charset="-79"/>
              </a:rPr>
              <a:t>YES!</a:t>
            </a:r>
            <a:endParaRPr lang="en-US" sz="2800" b="1" dirty="0">
              <a:ln w="12700">
                <a:solidFill>
                  <a:srgbClr val="1F2123">
                    <a:satMod val="155000"/>
                  </a:srgbClr>
                </a:solidFill>
                <a:prstDash val="solid"/>
              </a:ln>
              <a:solidFill>
                <a:srgbClr val="00B050"/>
              </a:solidFill>
              <a:effectLst>
                <a:outerShdw blurRad="41275" dist="20320" dir="1800000" algn="tl" rotWithShape="0">
                  <a:srgbClr val="000000">
                    <a:alpha val="40000"/>
                  </a:srgbClr>
                </a:outerShdw>
              </a:effectLst>
              <a:latin typeface="Aharoni" pitchFamily="2" charset="-79"/>
              <a:cs typeface="Aharoni" pitchFamily="2" charset="-79"/>
            </a:endParaRPr>
          </a:p>
        </p:txBody>
      </p:sp>
      <p:cxnSp>
        <p:nvCxnSpPr>
          <p:cNvPr id="21" name="Straight Connector 20"/>
          <p:cNvCxnSpPr/>
          <p:nvPr/>
        </p:nvCxnSpPr>
        <p:spPr>
          <a:xfrm>
            <a:off x="0" y="5257800"/>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064586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extBox 3"/>
          <p:cNvSpPr txBox="1"/>
          <p:nvPr/>
        </p:nvSpPr>
        <p:spPr>
          <a:xfrm>
            <a:off x="533400" y="609600"/>
            <a:ext cx="80772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600" b="1" dirty="0" smtClean="0">
                <a:solidFill>
                  <a:srgbClr val="FFFFFF"/>
                </a:solidFill>
              </a:rPr>
              <a:t>It Matters What Is Charged To Our Account!</a:t>
            </a:r>
            <a:endParaRPr lang="en-US" sz="3600" b="1" dirty="0">
              <a:solidFill>
                <a:srgbClr val="FFFFFF"/>
              </a:solidFill>
            </a:endParaRPr>
          </a:p>
        </p:txBody>
      </p:sp>
      <p:sp>
        <p:nvSpPr>
          <p:cNvPr id="5" name="TextBox 4"/>
          <p:cNvSpPr txBox="1"/>
          <p:nvPr/>
        </p:nvSpPr>
        <p:spPr>
          <a:xfrm>
            <a:off x="838200" y="1295400"/>
            <a:ext cx="6893234" cy="646331"/>
          </a:xfrm>
          <a:prstGeom prst="rect">
            <a:avLst/>
          </a:prstGeom>
          <a:noFill/>
        </p:spPr>
        <p:txBody>
          <a:bodyPr wrap="none" rtlCol="0">
            <a:spAutoFit/>
          </a:bodyPr>
          <a:lstStyle/>
          <a:p>
            <a:r>
              <a:rPr lang="en-US" sz="3600" dirty="0" smtClean="0">
                <a:solidFill>
                  <a:srgbClr val="000000"/>
                </a:solidFill>
              </a:rPr>
              <a:t>“imputes” (reckons, calculates, charges)</a:t>
            </a:r>
            <a:endParaRPr lang="en-US" sz="3600" dirty="0">
              <a:solidFill>
                <a:srgbClr val="000000"/>
              </a:solidFill>
            </a:endParaRPr>
          </a:p>
        </p:txBody>
      </p:sp>
      <p:sp>
        <p:nvSpPr>
          <p:cNvPr id="2" name="Smiley Face 1"/>
          <p:cNvSpPr/>
          <p:nvPr/>
        </p:nvSpPr>
        <p:spPr>
          <a:xfrm>
            <a:off x="6324600" y="3581400"/>
            <a:ext cx="1066800" cy="76200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6" name="TextBox 5"/>
          <p:cNvSpPr txBox="1"/>
          <p:nvPr/>
        </p:nvSpPr>
        <p:spPr>
          <a:xfrm>
            <a:off x="5661200" y="2590800"/>
            <a:ext cx="2393604" cy="58477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3200" dirty="0" smtClean="0">
                <a:solidFill>
                  <a:srgbClr val="000000"/>
                </a:solidFill>
              </a:rPr>
              <a:t>Sin Is Credited</a:t>
            </a:r>
            <a:endParaRPr lang="en-US" sz="3200" dirty="0">
              <a:solidFill>
                <a:srgbClr val="000000"/>
              </a:solidFill>
            </a:endParaRPr>
          </a:p>
        </p:txBody>
      </p:sp>
      <p:cxnSp>
        <p:nvCxnSpPr>
          <p:cNvPr id="13" name="Straight Arrow Connector 12"/>
          <p:cNvCxnSpPr>
            <a:stCxn id="6" idx="2"/>
            <a:endCxn id="2" idx="0"/>
          </p:cNvCxnSpPr>
          <p:nvPr/>
        </p:nvCxnSpPr>
        <p:spPr>
          <a:xfrm flipH="1">
            <a:off x="6858000" y="3175575"/>
            <a:ext cx="2" cy="4058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Smiley Face 15"/>
          <p:cNvSpPr/>
          <p:nvPr/>
        </p:nvSpPr>
        <p:spPr>
          <a:xfrm>
            <a:off x="2162502" y="3581400"/>
            <a:ext cx="1066800" cy="762000"/>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7" name="TextBox 16"/>
          <p:cNvSpPr txBox="1"/>
          <p:nvPr/>
        </p:nvSpPr>
        <p:spPr>
          <a:xfrm>
            <a:off x="1066799" y="2590800"/>
            <a:ext cx="3276601"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200" b="1" dirty="0" smtClean="0">
                <a:solidFill>
                  <a:srgbClr val="00B050"/>
                </a:solidFill>
              </a:rPr>
              <a:t>Faith is Credited</a:t>
            </a:r>
            <a:endParaRPr lang="en-US" sz="3200" b="1" dirty="0">
              <a:solidFill>
                <a:srgbClr val="00B050"/>
              </a:solidFill>
            </a:endParaRPr>
          </a:p>
        </p:txBody>
      </p:sp>
      <p:cxnSp>
        <p:nvCxnSpPr>
          <p:cNvPr id="19" name="Straight Arrow Connector 18"/>
          <p:cNvCxnSpPr>
            <a:stCxn id="17" idx="2"/>
            <a:endCxn id="16" idx="0"/>
          </p:cNvCxnSpPr>
          <p:nvPr/>
        </p:nvCxnSpPr>
        <p:spPr>
          <a:xfrm flipH="1">
            <a:off x="2695902" y="3175575"/>
            <a:ext cx="9198" cy="4058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1526870" y="5105400"/>
            <a:ext cx="2327881" cy="769441"/>
          </a:xfrm>
          <a:prstGeom prst="rect">
            <a:avLst/>
          </a:prstGeom>
          <a:noFill/>
        </p:spPr>
        <p:txBody>
          <a:bodyPr wrap="none" rtlCol="0">
            <a:spAutoFit/>
          </a:bodyPr>
          <a:lstStyle/>
          <a:p>
            <a:pPr algn="ctr"/>
            <a:r>
              <a:rPr lang="en-US" sz="4400" b="1" dirty="0" smtClean="0">
                <a:ln w="12700">
                  <a:solidFill>
                    <a:srgbClr val="1F2123">
                      <a:satMod val="155000"/>
                    </a:srgbClr>
                  </a:solidFill>
                  <a:prstDash val="solid"/>
                </a:ln>
                <a:solidFill>
                  <a:srgbClr val="00B050"/>
                </a:solidFill>
                <a:effectLst>
                  <a:outerShdw blurRad="41275" dist="20320" dir="1800000" algn="tl" rotWithShape="0">
                    <a:srgbClr val="000000">
                      <a:alpha val="40000"/>
                    </a:srgbClr>
                  </a:outerShdw>
                </a:effectLst>
                <a:latin typeface="Aharoni" pitchFamily="2" charset="-79"/>
                <a:cs typeface="Aharoni" pitchFamily="2" charset="-79"/>
              </a:rPr>
              <a:t>Blessed!</a:t>
            </a:r>
            <a:endParaRPr lang="en-US" sz="4400" b="1" dirty="0">
              <a:ln w="12700">
                <a:solidFill>
                  <a:srgbClr val="1F2123">
                    <a:satMod val="155000"/>
                  </a:srgbClr>
                </a:solidFill>
                <a:prstDash val="solid"/>
              </a:ln>
              <a:solidFill>
                <a:srgbClr val="00B050"/>
              </a:solidFill>
              <a:effectLst>
                <a:outerShdw blurRad="41275" dist="20320" dir="1800000" algn="tl" rotWithShape="0">
                  <a:srgbClr val="000000">
                    <a:alpha val="40000"/>
                  </a:srgbClr>
                </a:outerShdw>
              </a:effectLst>
              <a:latin typeface="Aharoni" pitchFamily="2" charset="-79"/>
              <a:cs typeface="Aharoni" pitchFamily="2" charset="-79"/>
            </a:endParaRPr>
          </a:p>
        </p:txBody>
      </p:sp>
      <p:sp>
        <p:nvSpPr>
          <p:cNvPr id="12" name="TextBox 11"/>
          <p:cNvSpPr txBox="1"/>
          <p:nvPr/>
        </p:nvSpPr>
        <p:spPr>
          <a:xfrm>
            <a:off x="761999" y="5867400"/>
            <a:ext cx="3857625" cy="830997"/>
          </a:xfrm>
          <a:prstGeom prst="rect">
            <a:avLst/>
          </a:prstGeom>
          <a:noFill/>
        </p:spPr>
        <p:txBody>
          <a:bodyPr wrap="square" rtlCol="0">
            <a:spAutoFit/>
          </a:bodyPr>
          <a:lstStyle/>
          <a:p>
            <a:pPr algn="ctr"/>
            <a:r>
              <a:rPr lang="en-US" sz="2400" dirty="0" smtClean="0">
                <a:solidFill>
                  <a:srgbClr val="000000"/>
                </a:solidFill>
                <a:latin typeface="Aharoni" pitchFamily="2" charset="-79"/>
                <a:cs typeface="Aharoni" pitchFamily="2" charset="-79"/>
              </a:rPr>
              <a:t>“May </a:t>
            </a:r>
            <a:r>
              <a:rPr lang="en-US" sz="2400" dirty="0">
                <a:solidFill>
                  <a:srgbClr val="000000"/>
                </a:solidFill>
                <a:latin typeface="Aharoni" pitchFamily="2" charset="-79"/>
                <a:cs typeface="Aharoni" pitchFamily="2" charset="-79"/>
              </a:rPr>
              <a:t>it not be charged against </a:t>
            </a:r>
            <a:r>
              <a:rPr lang="en-US" sz="2400" dirty="0" smtClean="0">
                <a:solidFill>
                  <a:srgbClr val="000000"/>
                </a:solidFill>
                <a:latin typeface="Aharoni" pitchFamily="2" charset="-79"/>
                <a:cs typeface="Aharoni" pitchFamily="2" charset="-79"/>
              </a:rPr>
              <a:t>them” (2 Tim. 4:16)</a:t>
            </a:r>
            <a:endParaRPr lang="en-US" sz="2400" dirty="0">
              <a:solidFill>
                <a:srgbClr val="000000"/>
              </a:solidFill>
              <a:latin typeface="Aharoni" pitchFamily="2" charset="-79"/>
              <a:cs typeface="Aharoni" pitchFamily="2" charset="-79"/>
            </a:endParaRPr>
          </a:p>
        </p:txBody>
      </p:sp>
      <p:sp>
        <p:nvSpPr>
          <p:cNvPr id="22" name="TextBox 21"/>
          <p:cNvSpPr txBox="1"/>
          <p:nvPr/>
        </p:nvSpPr>
        <p:spPr>
          <a:xfrm>
            <a:off x="5138175" y="5105400"/>
            <a:ext cx="3472425" cy="769441"/>
          </a:xfrm>
          <a:prstGeom prst="rect">
            <a:avLst/>
          </a:prstGeom>
          <a:noFill/>
        </p:spPr>
        <p:txBody>
          <a:bodyPr wrap="none" rtlCol="0">
            <a:spAutoFit/>
          </a:bodyPr>
          <a:lstStyle/>
          <a:p>
            <a:pPr algn="ctr"/>
            <a:r>
              <a:rPr lang="en-US" sz="4400" b="1" dirty="0" smtClean="0">
                <a:ln w="12700">
                  <a:solidFill>
                    <a:srgbClr val="1F2123">
                      <a:satMod val="155000"/>
                    </a:srgbClr>
                  </a:solidFill>
                  <a:prstDash val="solid"/>
                </a:ln>
                <a:solidFill>
                  <a:srgbClr val="FF0000"/>
                </a:solidFill>
                <a:effectLst>
                  <a:outerShdw blurRad="41275" dist="20320" dir="1800000" algn="tl" rotWithShape="0">
                    <a:srgbClr val="000000">
                      <a:alpha val="40000"/>
                    </a:srgbClr>
                  </a:outerShdw>
                </a:effectLst>
                <a:latin typeface="Aharoni" pitchFamily="2" charset="-79"/>
                <a:cs typeface="Aharoni" pitchFamily="2" charset="-79"/>
              </a:rPr>
              <a:t>Not Blessed!</a:t>
            </a:r>
            <a:endParaRPr lang="en-US" sz="4400" b="1" dirty="0">
              <a:ln w="12700">
                <a:solidFill>
                  <a:srgbClr val="1F2123">
                    <a:satMod val="155000"/>
                  </a:srgbClr>
                </a:solidFill>
                <a:prstDash val="solid"/>
              </a:ln>
              <a:solidFill>
                <a:srgbClr val="FF0000"/>
              </a:solidFill>
              <a:effectLst>
                <a:outerShdw blurRad="41275" dist="20320" dir="1800000" algn="tl" rotWithShape="0">
                  <a:srgbClr val="000000">
                    <a:alpha val="40000"/>
                  </a:srgbClr>
                </a:outerShdw>
              </a:effectLst>
              <a:latin typeface="Aharoni" pitchFamily="2" charset="-79"/>
              <a:cs typeface="Aharoni" pitchFamily="2" charset="-79"/>
            </a:endParaRPr>
          </a:p>
        </p:txBody>
      </p:sp>
      <p:sp>
        <p:nvSpPr>
          <p:cNvPr id="23" name="TextBox 22"/>
          <p:cNvSpPr txBox="1"/>
          <p:nvPr/>
        </p:nvSpPr>
        <p:spPr>
          <a:xfrm>
            <a:off x="1066800" y="4520625"/>
            <a:ext cx="3276600"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200" b="1" dirty="0" smtClean="0">
                <a:solidFill>
                  <a:srgbClr val="00B050"/>
                </a:solidFill>
              </a:rPr>
              <a:t>Sin Is Forgiven</a:t>
            </a:r>
            <a:endParaRPr lang="en-US" sz="3200" b="1" dirty="0">
              <a:solidFill>
                <a:srgbClr val="00B050"/>
              </a:solidFill>
            </a:endParaRPr>
          </a:p>
        </p:txBody>
      </p:sp>
      <p:sp>
        <p:nvSpPr>
          <p:cNvPr id="24" name="TextBox 23"/>
          <p:cNvSpPr txBox="1"/>
          <p:nvPr/>
        </p:nvSpPr>
        <p:spPr>
          <a:xfrm>
            <a:off x="5617473" y="4495800"/>
            <a:ext cx="2542684" cy="58477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3200" dirty="0" smtClean="0">
                <a:solidFill>
                  <a:srgbClr val="000000"/>
                </a:solidFill>
              </a:rPr>
              <a:t>Faith Is Unseen</a:t>
            </a:r>
            <a:endParaRPr lang="en-US" sz="3200" dirty="0">
              <a:solidFill>
                <a:srgbClr val="000000"/>
              </a:solidFill>
            </a:endParaRPr>
          </a:p>
        </p:txBody>
      </p:sp>
      <p:sp>
        <p:nvSpPr>
          <p:cNvPr id="25" name="TextBox 24"/>
          <p:cNvSpPr txBox="1"/>
          <p:nvPr/>
        </p:nvSpPr>
        <p:spPr>
          <a:xfrm>
            <a:off x="4905375" y="5715000"/>
            <a:ext cx="3857625" cy="1200329"/>
          </a:xfrm>
          <a:prstGeom prst="rect">
            <a:avLst/>
          </a:prstGeom>
          <a:noFill/>
        </p:spPr>
        <p:txBody>
          <a:bodyPr wrap="square" rtlCol="0">
            <a:spAutoFit/>
          </a:bodyPr>
          <a:lstStyle/>
          <a:p>
            <a:pPr algn="ctr"/>
            <a:r>
              <a:rPr lang="en-US" sz="2400" dirty="0" smtClean="0">
                <a:solidFill>
                  <a:srgbClr val="000000"/>
                </a:solidFill>
                <a:latin typeface="Aharoni" pitchFamily="2" charset="-79"/>
                <a:cs typeface="Aharoni" pitchFamily="2" charset="-79"/>
              </a:rPr>
              <a:t>No “faith working through love” </a:t>
            </a:r>
            <a:br>
              <a:rPr lang="en-US" sz="2400" dirty="0" smtClean="0">
                <a:solidFill>
                  <a:srgbClr val="000000"/>
                </a:solidFill>
                <a:latin typeface="Aharoni" pitchFamily="2" charset="-79"/>
                <a:cs typeface="Aharoni" pitchFamily="2" charset="-79"/>
              </a:rPr>
            </a:br>
            <a:r>
              <a:rPr lang="en-US" sz="2400" dirty="0" smtClean="0">
                <a:solidFill>
                  <a:srgbClr val="000000"/>
                </a:solidFill>
                <a:latin typeface="Aharoni" pitchFamily="2" charset="-79"/>
                <a:cs typeface="Aharoni" pitchFamily="2" charset="-79"/>
              </a:rPr>
              <a:t>(Gal. 5:6; Jas. 2:21-26)</a:t>
            </a:r>
            <a:endParaRPr lang="en-US" sz="2400" dirty="0">
              <a:solidFill>
                <a:srgbClr val="000000"/>
              </a:solidFill>
              <a:latin typeface="Aharoni" pitchFamily="2" charset="-79"/>
              <a:cs typeface="Aharoni" pitchFamily="2" charset="-79"/>
            </a:endParaRPr>
          </a:p>
        </p:txBody>
      </p:sp>
      <p:sp>
        <p:nvSpPr>
          <p:cNvPr id="3" name="TextBox 2"/>
          <p:cNvSpPr txBox="1"/>
          <p:nvPr/>
        </p:nvSpPr>
        <p:spPr>
          <a:xfrm>
            <a:off x="4821655" y="2698521"/>
            <a:ext cx="468398" cy="369332"/>
          </a:xfrm>
          <a:prstGeom prst="rect">
            <a:avLst/>
          </a:prstGeom>
          <a:noFill/>
        </p:spPr>
        <p:txBody>
          <a:bodyPr wrap="none" rtlCol="0">
            <a:spAutoFit/>
          </a:bodyPr>
          <a:lstStyle/>
          <a:p>
            <a:r>
              <a:rPr lang="en-US" dirty="0" smtClean="0"/>
              <a:t>OR</a:t>
            </a:r>
            <a:endParaRPr lang="en-US" dirty="0"/>
          </a:p>
        </p:txBody>
      </p:sp>
    </p:spTree>
    <p:extLst>
      <p:ext uri="{BB962C8B-B14F-4D97-AF65-F5344CB8AC3E}">
        <p14:creationId xmlns:p14="http://schemas.microsoft.com/office/powerpoint/2010/main" val="3289079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2" grpId="0"/>
      <p:bldP spid="22" grpId="0"/>
      <p:bldP spid="23" grpId="0" animBg="1"/>
      <p:bldP spid="24" grpId="0" animBg="1"/>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4"/>
          </p:nvPr>
        </p:nvSpPr>
        <p:spPr>
          <a:xfrm>
            <a:off x="4800599" y="1600200"/>
            <a:ext cx="3861891" cy="4114800"/>
          </a:xfrm>
        </p:spPr>
        <p:txBody>
          <a:bodyPr/>
          <a:lstStyle/>
          <a:p>
            <a:pPr marL="0" indent="0">
              <a:buNone/>
            </a:pPr>
            <a:r>
              <a:rPr lang="en-US" b="1" dirty="0" smtClean="0"/>
              <a:t>The Blessed Man (Ps. 32:1, 2)</a:t>
            </a:r>
          </a:p>
          <a:p>
            <a:pPr marL="457200" indent="-457200">
              <a:buFont typeface="+mj-lt"/>
              <a:buAutoNum type="arabicPeriod"/>
            </a:pPr>
            <a:r>
              <a:rPr lang="en-US" dirty="0" smtClean="0"/>
              <a:t>Sin is forgiven</a:t>
            </a:r>
          </a:p>
          <a:p>
            <a:pPr marL="457200" indent="-457200">
              <a:buFont typeface="+mj-lt"/>
              <a:buAutoNum type="arabicPeriod"/>
            </a:pPr>
            <a:r>
              <a:rPr lang="en-US" dirty="0" smtClean="0"/>
              <a:t>Sin is covered</a:t>
            </a:r>
          </a:p>
          <a:p>
            <a:pPr marL="457200" indent="-457200">
              <a:buFont typeface="+mj-lt"/>
              <a:buAutoNum type="arabicPeriod"/>
            </a:pPr>
            <a:r>
              <a:rPr lang="en-US" dirty="0" smtClean="0"/>
              <a:t>Lord does not impute iniquity</a:t>
            </a:r>
            <a:endParaRPr lang="en-US" dirty="0"/>
          </a:p>
        </p:txBody>
      </p:sp>
      <p:sp>
        <p:nvSpPr>
          <p:cNvPr id="4" name="Title 3"/>
          <p:cNvSpPr>
            <a:spLocks noGrp="1"/>
          </p:cNvSpPr>
          <p:nvPr>
            <p:ph type="title"/>
          </p:nvPr>
        </p:nvSpPr>
        <p:spPr/>
        <p:txBody>
          <a:bodyPr/>
          <a:lstStyle/>
          <a:p>
            <a:r>
              <a:rPr lang="en-US" dirty="0" smtClean="0"/>
              <a:t>No Automatic Wiper In Romans 4:7, 8</a:t>
            </a:r>
            <a:endParaRPr lang="en-US" dirty="0"/>
          </a:p>
        </p:txBody>
      </p:sp>
      <p:sp>
        <p:nvSpPr>
          <p:cNvPr id="12" name="TextBox 11"/>
          <p:cNvSpPr txBox="1"/>
          <p:nvPr/>
        </p:nvSpPr>
        <p:spPr>
          <a:xfrm>
            <a:off x="4800600" y="3657600"/>
            <a:ext cx="3861891" cy="1446550"/>
          </a:xfrm>
          <a:prstGeom prst="rect">
            <a:avLst/>
          </a:prstGeom>
          <a:noFill/>
        </p:spPr>
        <p:txBody>
          <a:bodyPr wrap="none" rtlCol="0">
            <a:spAutoFit/>
          </a:bodyPr>
          <a:lstStyle/>
          <a:p>
            <a:r>
              <a:rPr lang="en-US" sz="8800" dirty="0" smtClean="0">
                <a:solidFill>
                  <a:srgbClr val="FFFFFF"/>
                </a:solidFill>
                <a:latin typeface="Arial Black" pitchFamily="34" charset="0"/>
              </a:rPr>
              <a:t>HOW?</a:t>
            </a:r>
            <a:endParaRPr lang="en-US" sz="8800" dirty="0">
              <a:solidFill>
                <a:srgbClr val="FFFFFF"/>
              </a:solidFill>
              <a:latin typeface="Arial Black" pitchFamily="34" charset="0"/>
            </a:endParaRPr>
          </a:p>
        </p:txBody>
      </p:sp>
      <p:pic>
        <p:nvPicPr>
          <p:cNvPr id="1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686050" y="1"/>
            <a:ext cx="3714750" cy="914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00200"/>
            <a:ext cx="3736975"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3301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plus(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4"/>
          </p:nvPr>
        </p:nvSpPr>
        <p:spPr>
          <a:xfrm>
            <a:off x="4800600" y="1600200"/>
            <a:ext cx="3886200" cy="4114800"/>
          </a:xfrm>
        </p:spPr>
        <p:txBody>
          <a:bodyPr/>
          <a:lstStyle/>
          <a:p>
            <a:pPr marL="0" indent="0">
              <a:buNone/>
            </a:pPr>
            <a:r>
              <a:rPr lang="en-US" b="1" dirty="0" smtClean="0"/>
              <a:t>The Blessed Man (Ps. 32:1, 2)</a:t>
            </a:r>
          </a:p>
          <a:p>
            <a:pPr>
              <a:buFont typeface="Courier New" pitchFamily="49" charset="0"/>
              <a:buChar char="o"/>
            </a:pPr>
            <a:r>
              <a:rPr lang="en-US" dirty="0" smtClean="0"/>
              <a:t>Not by keeping silent (32:3)</a:t>
            </a:r>
          </a:p>
        </p:txBody>
      </p:sp>
      <p:sp>
        <p:nvSpPr>
          <p:cNvPr id="4" name="Title 3"/>
          <p:cNvSpPr>
            <a:spLocks noGrp="1"/>
          </p:cNvSpPr>
          <p:nvPr>
            <p:ph type="title"/>
          </p:nvPr>
        </p:nvSpPr>
        <p:spPr/>
        <p:txBody>
          <a:bodyPr/>
          <a:lstStyle/>
          <a:p>
            <a:r>
              <a:rPr lang="en-US" dirty="0" smtClean="0"/>
              <a:t>No Automatic Wiper In Romans 4:7, 8</a:t>
            </a:r>
            <a:endParaRPr lang="en-US" dirty="0"/>
          </a:p>
        </p:txBody>
      </p:sp>
      <p:pic>
        <p:nvPicPr>
          <p:cNvPr id="13"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686050" y="1"/>
            <a:ext cx="3714750" cy="914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00200"/>
            <a:ext cx="3736975"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92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even\AppData\Local\Microsoft\Windows\Temporary Internet Files\Content.IE5\NCWJW1F8\MP90044329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57200"/>
            <a:ext cx="4295775" cy="28470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3"/>
          </p:nvPr>
        </p:nvSpPr>
        <p:spPr>
          <a:xfrm>
            <a:off x="609599" y="2362200"/>
            <a:ext cx="7953375" cy="3352800"/>
          </a:xfrm>
        </p:spPr>
        <p:txBody>
          <a:bodyPr>
            <a:normAutofit/>
          </a:bodyPr>
          <a:lstStyle/>
          <a:p>
            <a:r>
              <a:rPr lang="en-US" sz="3600" dirty="0" smtClean="0"/>
              <a:t>My bones grew old</a:t>
            </a:r>
          </a:p>
          <a:p>
            <a:r>
              <a:rPr lang="en-US" sz="3600" dirty="0" smtClean="0"/>
              <a:t>Groaning all the day long</a:t>
            </a:r>
          </a:p>
          <a:p>
            <a:r>
              <a:rPr lang="en-US" sz="3600" dirty="0" smtClean="0"/>
              <a:t>Your hand was heavy on me day and night</a:t>
            </a:r>
          </a:p>
          <a:p>
            <a:r>
              <a:rPr lang="en-US" sz="3600" dirty="0" smtClean="0"/>
              <a:t>Vitality turned into the drought of summer</a:t>
            </a:r>
            <a:endParaRPr lang="en-US" sz="3600" dirty="0"/>
          </a:p>
        </p:txBody>
      </p:sp>
      <p:sp>
        <p:nvSpPr>
          <p:cNvPr id="4" name="Title 3"/>
          <p:cNvSpPr>
            <a:spLocks noGrp="1"/>
          </p:cNvSpPr>
          <p:nvPr>
            <p:ph type="title"/>
          </p:nvPr>
        </p:nvSpPr>
        <p:spPr>
          <a:xfrm>
            <a:off x="609600" y="274638"/>
            <a:ext cx="7924800" cy="1477962"/>
          </a:xfrm>
        </p:spPr>
        <p:txBody>
          <a:bodyPr>
            <a:prstTxWarp prst="textPlain">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haroni" pitchFamily="2" charset="-79"/>
                <a:cs typeface="Aharoni" pitchFamily="2" charset="-79"/>
              </a:rPr>
              <a:t>“When I Kept Silent”</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haroni" pitchFamily="2" charset="-79"/>
              <a:cs typeface="Aharoni" pitchFamily="2" charset="-79"/>
            </a:endParaRPr>
          </a:p>
        </p:txBody>
      </p:sp>
    </p:spTree>
    <p:extLst>
      <p:ext uri="{BB962C8B-B14F-4D97-AF65-F5344CB8AC3E}">
        <p14:creationId xmlns:p14="http://schemas.microsoft.com/office/powerpoint/2010/main" val="29403852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5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500"/>
                                        <p:tgtEl>
                                          <p:spTgt spid="2">
                                            <p:txEl>
                                              <p:pRg st="0" end="0"/>
                                            </p:txEl>
                                          </p:spTgt>
                                        </p:tgtEl>
                                      </p:cBhvr>
                                    </p:animEffect>
                                  </p:childTnLst>
                                </p:cTn>
                              </p:par>
                            </p:childTnLst>
                          </p:cTn>
                        </p:par>
                        <p:par>
                          <p:cTn id="10" fill="hold">
                            <p:stCondLst>
                              <p:cond delay="1500"/>
                            </p:stCondLst>
                            <p:childTnLst>
                              <p:par>
                                <p:cTn id="11" presetID="55" presetClass="entr" presetSubtype="0" fill="hold" grpId="0"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5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4" dur="15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5" dur="1500"/>
                                        <p:tgtEl>
                                          <p:spTgt spid="2">
                                            <p:txEl>
                                              <p:pRg st="1" end="1"/>
                                            </p:txEl>
                                          </p:spTgt>
                                        </p:tgtEl>
                                      </p:cBhvr>
                                    </p:animEffect>
                                  </p:childTnLst>
                                </p:cTn>
                              </p:par>
                            </p:childTnLst>
                          </p:cTn>
                        </p:par>
                        <p:par>
                          <p:cTn id="16" fill="hold">
                            <p:stCondLst>
                              <p:cond delay="3000"/>
                            </p:stCondLst>
                            <p:childTnLst>
                              <p:par>
                                <p:cTn id="17" presetID="55"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5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0" dur="15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1" dur="1500"/>
                                        <p:tgtEl>
                                          <p:spTgt spid="2">
                                            <p:txEl>
                                              <p:pRg st="2" end="2"/>
                                            </p:txEl>
                                          </p:spTgt>
                                        </p:tgtEl>
                                      </p:cBhvr>
                                    </p:animEffect>
                                  </p:childTnLst>
                                </p:cTn>
                              </p:par>
                            </p:childTnLst>
                          </p:cTn>
                        </p:par>
                        <p:par>
                          <p:cTn id="22" fill="hold">
                            <p:stCondLst>
                              <p:cond delay="4500"/>
                            </p:stCondLst>
                            <p:childTnLst>
                              <p:par>
                                <p:cTn id="23" presetID="55" presetClass="entr" presetSubtype="0" fill="hold" grpId="0"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15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6" dur="15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7" dur="1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3"/>
          </p:nvPr>
        </p:nvSpPr>
        <p:spPr/>
        <p:txBody>
          <a:bodyPr>
            <a:normAutofit/>
          </a:bodyPr>
          <a:lstStyle/>
          <a:p>
            <a:pPr marL="0" indent="0" algn="ctr">
              <a:buNone/>
            </a:pPr>
            <a:r>
              <a:rPr lang="en-US" sz="3600" dirty="0" smtClean="0"/>
              <a:t>Romans 4:7, 8</a:t>
            </a:r>
          </a:p>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r>
              <a:rPr lang="en-US" sz="3600" dirty="0" smtClean="0"/>
              <a:t>Psalm 32:1, 2</a:t>
            </a:r>
          </a:p>
        </p:txBody>
      </p:sp>
      <p:sp>
        <p:nvSpPr>
          <p:cNvPr id="10" name="Content Placeholder 9"/>
          <p:cNvSpPr>
            <a:spLocks noGrp="1"/>
          </p:cNvSpPr>
          <p:nvPr>
            <p:ph sz="quarter" idx="14"/>
          </p:nvPr>
        </p:nvSpPr>
        <p:spPr>
          <a:xfrm>
            <a:off x="4800600" y="1600200"/>
            <a:ext cx="3886200" cy="4114800"/>
          </a:xfrm>
        </p:spPr>
        <p:txBody>
          <a:bodyPr/>
          <a:lstStyle/>
          <a:p>
            <a:pPr marL="0" indent="0">
              <a:buNone/>
            </a:pPr>
            <a:r>
              <a:rPr lang="en-US" b="1" dirty="0" smtClean="0"/>
              <a:t>The Blessed Man (Ps. 32:1, 2)</a:t>
            </a:r>
          </a:p>
          <a:p>
            <a:pPr marL="457200" indent="-457200">
              <a:buFont typeface="+mj-lt"/>
              <a:buAutoNum type="arabicPeriod"/>
            </a:pPr>
            <a:r>
              <a:rPr lang="en-US" dirty="0" smtClean="0"/>
              <a:t>By acknowledging his sin to God (32:5)</a:t>
            </a:r>
          </a:p>
          <a:p>
            <a:pPr marL="457200" indent="-457200">
              <a:buFont typeface="+mj-lt"/>
              <a:buAutoNum type="arabicPeriod"/>
            </a:pPr>
            <a:r>
              <a:rPr lang="en-US" dirty="0" smtClean="0"/>
              <a:t>Stopped hiding and excusing it (32:5)</a:t>
            </a:r>
          </a:p>
          <a:p>
            <a:pPr marL="457200" indent="-457200">
              <a:buFont typeface="+mj-lt"/>
              <a:buAutoNum type="arabicPeriod"/>
            </a:pPr>
            <a:r>
              <a:rPr lang="en-US" dirty="0" smtClean="0"/>
              <a:t>Confessed transgression to the LORD (32:5)</a:t>
            </a:r>
          </a:p>
          <a:p>
            <a:pPr marL="457200" indent="-457200">
              <a:buFont typeface="+mj-lt"/>
              <a:buAutoNum type="arabicPeriod"/>
            </a:pPr>
            <a:r>
              <a:rPr lang="en-US" dirty="0" smtClean="0"/>
              <a:t>Then forgiven (32:5)</a:t>
            </a:r>
            <a:endParaRPr lang="en-US" dirty="0"/>
          </a:p>
        </p:txBody>
      </p:sp>
      <p:sp>
        <p:nvSpPr>
          <p:cNvPr id="4" name="Title 3"/>
          <p:cNvSpPr>
            <a:spLocks noGrp="1"/>
          </p:cNvSpPr>
          <p:nvPr>
            <p:ph type="title"/>
          </p:nvPr>
        </p:nvSpPr>
        <p:spPr/>
        <p:txBody>
          <a:bodyPr/>
          <a:lstStyle/>
          <a:p>
            <a:r>
              <a:rPr lang="en-US" dirty="0" smtClean="0"/>
              <a:t>No Automatic Wiper In Romans 4:7, 8</a:t>
            </a:r>
            <a:endParaRPr lang="en-US" dirty="0"/>
          </a:p>
        </p:txBody>
      </p:sp>
      <p:sp>
        <p:nvSpPr>
          <p:cNvPr id="11" name="Down Arrow 10"/>
          <p:cNvSpPr/>
          <p:nvPr/>
        </p:nvSpPr>
        <p:spPr>
          <a:xfrm>
            <a:off x="1828800" y="2209800"/>
            <a:ext cx="13716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1847590" y="3810000"/>
            <a:ext cx="1334020" cy="369332"/>
          </a:xfrm>
          <a:prstGeom prst="rect">
            <a:avLst/>
          </a:prstGeom>
          <a:noFill/>
        </p:spPr>
        <p:txBody>
          <a:bodyPr wrap="none" rtlCol="0">
            <a:spAutoFit/>
          </a:bodyPr>
          <a:lstStyle/>
          <a:p>
            <a:pPr algn="ctr"/>
            <a:r>
              <a:rPr lang="en-US" dirty="0" smtClean="0">
                <a:solidFill>
                  <a:srgbClr val="FFFFFF"/>
                </a:solidFill>
              </a:rPr>
              <a:t>Quotes David</a:t>
            </a:r>
            <a:endParaRPr lang="en-US" dirty="0">
              <a:solidFill>
                <a:srgbClr val="FFFFFF"/>
              </a:solidFill>
            </a:endParaRP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686050" y="1"/>
            <a:ext cx="3714750" cy="914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600200" y="4800600"/>
            <a:ext cx="5992281" cy="1446550"/>
          </a:xfrm>
          <a:prstGeom prst="rect">
            <a:avLst/>
          </a:prstGeom>
          <a:noFill/>
        </p:spPr>
        <p:txBody>
          <a:bodyPr wrap="none" rtlCol="0">
            <a:spAutoFit/>
          </a:bodyPr>
          <a:lstStyle/>
          <a:p>
            <a:r>
              <a:rPr lang="en-US" sz="8800" dirty="0" smtClean="0">
                <a:solidFill>
                  <a:srgbClr val="FFFFFF"/>
                </a:solidFill>
                <a:latin typeface="Arial Black" pitchFamily="34" charset="0"/>
              </a:rPr>
              <a:t>SO HOW?</a:t>
            </a:r>
            <a:endParaRPr lang="en-US" sz="8800" dirty="0">
              <a:solidFill>
                <a:srgbClr val="FFFFFF"/>
              </a:solidFill>
              <a:latin typeface="Arial Black" pitchFamily="34" charset="0"/>
            </a:endParaRPr>
          </a:p>
        </p:txBody>
      </p:sp>
      <p:sp>
        <p:nvSpPr>
          <p:cNvPr id="2" name="TextBox 1"/>
          <p:cNvSpPr txBox="1"/>
          <p:nvPr/>
        </p:nvSpPr>
        <p:spPr>
          <a:xfrm>
            <a:off x="762000" y="6172200"/>
            <a:ext cx="7393114" cy="523220"/>
          </a:xfrm>
          <a:prstGeom prst="rect">
            <a:avLst/>
          </a:prstGeom>
          <a:solidFill>
            <a:schemeClr val="tx2">
              <a:lumMod val="50000"/>
            </a:schemeClr>
          </a:solidFill>
        </p:spPr>
        <p:txBody>
          <a:bodyPr wrap="none" rtlCol="0">
            <a:spAutoFit/>
          </a:bodyPr>
          <a:lstStyle/>
          <a:p>
            <a:r>
              <a:rPr lang="en-US" sz="2800" dirty="0" smtClean="0">
                <a:solidFill>
                  <a:srgbClr val="FFFFFF"/>
                </a:solidFill>
              </a:rPr>
              <a:t>David’s pardon is to encourage the godly who sin (32:6)</a:t>
            </a:r>
            <a:endParaRPr lang="en-US" sz="2800" dirty="0">
              <a:solidFill>
                <a:srgbClr val="FFFFFF"/>
              </a:solidFill>
            </a:endParaRPr>
          </a:p>
        </p:txBody>
      </p:sp>
    </p:spTree>
    <p:extLst>
      <p:ext uri="{BB962C8B-B14F-4D97-AF65-F5344CB8AC3E}">
        <p14:creationId xmlns:p14="http://schemas.microsoft.com/office/powerpoint/2010/main" val="21428874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2500" fill="hold"/>
                                        <p:tgtEl>
                                          <p:spTgt spid="12"/>
                                        </p:tgtEl>
                                        <p:attrNameLst>
                                          <p:attrName>ppt_w</p:attrName>
                                        </p:attrNameLst>
                                      </p:cBhvr>
                                      <p:tavLst>
                                        <p:tav tm="0">
                                          <p:val>
                                            <p:strVal val="#ppt_w*0.70"/>
                                          </p:val>
                                        </p:tav>
                                        <p:tav tm="100000">
                                          <p:val>
                                            <p:strVal val="#ppt_w"/>
                                          </p:val>
                                        </p:tav>
                                      </p:tavLst>
                                    </p:anim>
                                    <p:anim calcmode="lin" valueType="num">
                                      <p:cBhvr>
                                        <p:cTn id="8" dur="2500" fill="hold"/>
                                        <p:tgtEl>
                                          <p:spTgt spid="12"/>
                                        </p:tgtEl>
                                        <p:attrNameLst>
                                          <p:attrName>ppt_h</p:attrName>
                                        </p:attrNameLst>
                                      </p:cBhvr>
                                      <p:tavLst>
                                        <p:tav tm="0">
                                          <p:val>
                                            <p:strVal val="#ppt_h"/>
                                          </p:val>
                                        </p:tav>
                                        <p:tav tm="100000">
                                          <p:val>
                                            <p:strVal val="#ppt_h"/>
                                          </p:val>
                                        </p:tav>
                                      </p:tavLst>
                                    </p:anim>
                                    <p:animEffect transition="in" filter="fade">
                                      <p:cBhvr>
                                        <p:cTn id="9" dur="2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1000"/>
                                        <p:tgtEl>
                                          <p:spTgt spid="1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fade">
                                      <p:cBhvr>
                                        <p:cTn id="24" dur="1000"/>
                                        <p:tgtEl>
                                          <p:spTgt spid="10">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fade">
                                      <p:cBhvr>
                                        <p:cTn id="29" dur="1000"/>
                                        <p:tgtEl>
                                          <p:spTgt spid="10">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Pardoned By God</a:t>
            </a:r>
            <a:endParaRPr lang="en-US" dirty="0"/>
          </a:p>
        </p:txBody>
      </p:sp>
      <p:sp>
        <p:nvSpPr>
          <p:cNvPr id="6" name="Content Placeholder 5"/>
          <p:cNvSpPr>
            <a:spLocks noGrp="1"/>
          </p:cNvSpPr>
          <p:nvPr>
            <p:ph sz="quarter" idx="13"/>
          </p:nvPr>
        </p:nvSpPr>
        <p:spPr>
          <a:xfrm>
            <a:off x="609600" y="1600200"/>
            <a:ext cx="7924800" cy="4419600"/>
          </a:xfrm>
        </p:spPr>
        <p:txBody>
          <a:bodyPr>
            <a:normAutofit/>
          </a:bodyPr>
          <a:lstStyle/>
          <a:p>
            <a:r>
              <a:rPr lang="en-US" sz="3200" dirty="0" smtClean="0">
                <a:effectLst>
                  <a:glow rad="63500">
                    <a:schemeClr val="accent2">
                      <a:satMod val="175000"/>
                      <a:alpha val="40000"/>
                    </a:schemeClr>
                  </a:glow>
                </a:effectLst>
              </a:rPr>
              <a:t>Paul serves as an example of being pardoned by God (1 Tim. 1:16)</a:t>
            </a:r>
          </a:p>
          <a:p>
            <a:pPr lvl="1"/>
            <a:r>
              <a:rPr lang="en-US" sz="3200" dirty="0" smtClean="0"/>
              <a:t>His sins were washed away, not by performing the deeds of the law of Moses, but “through faith” in the step of baptism </a:t>
            </a:r>
            <a:br>
              <a:rPr lang="en-US" sz="3200" dirty="0" smtClean="0"/>
            </a:br>
            <a:r>
              <a:rPr lang="en-US" sz="3200" dirty="0" smtClean="0"/>
              <a:t>(Acts 22:16; Gal. 3:26, 27)</a:t>
            </a:r>
          </a:p>
        </p:txBody>
      </p:sp>
    </p:spTree>
    <p:extLst>
      <p:ext uri="{BB962C8B-B14F-4D97-AF65-F5344CB8AC3E}">
        <p14:creationId xmlns:p14="http://schemas.microsoft.com/office/powerpoint/2010/main" val="292027932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Another perversion of the grace of God</a:t>
            </a:r>
            <a:endParaRPr lang="en-US" dirty="0"/>
          </a:p>
        </p:txBody>
      </p:sp>
      <p:sp>
        <p:nvSpPr>
          <p:cNvPr id="3" name="Content Placeholder 2"/>
          <p:cNvSpPr>
            <a:spLocks noGrp="1"/>
          </p:cNvSpPr>
          <p:nvPr>
            <p:ph sz="quarter" idx="13"/>
          </p:nvPr>
        </p:nvSpPr>
        <p:spPr>
          <a:xfrm>
            <a:off x="457200" y="1600200"/>
            <a:ext cx="8229600" cy="5257800"/>
          </a:xfrm>
        </p:spPr>
        <p:txBody>
          <a:bodyPr>
            <a:normAutofit/>
          </a:bodyPr>
          <a:lstStyle/>
          <a:p>
            <a:r>
              <a:rPr lang="en-US" dirty="0" smtClean="0">
                <a:solidFill>
                  <a:schemeClr val="tx2">
                    <a:lumMod val="60000"/>
                    <a:lumOff val="40000"/>
                  </a:schemeClr>
                </a:solidFill>
                <a:latin typeface="Arial Black" pitchFamily="34" charset="0"/>
              </a:rPr>
              <a:t>Neo-Calvinism</a:t>
            </a:r>
            <a:endParaRPr lang="en-US" dirty="0" smtClean="0"/>
          </a:p>
          <a:p>
            <a:pPr lvl="1">
              <a:buFont typeface="Wingdings" pitchFamily="2" charset="2"/>
              <a:buChar char="ü"/>
            </a:pPr>
            <a:r>
              <a:rPr lang="en-US" b="1" dirty="0" smtClean="0"/>
              <a:t>Continual cleansing </a:t>
            </a:r>
          </a:p>
          <a:p>
            <a:pPr lvl="2"/>
            <a:r>
              <a:rPr lang="en-US" dirty="0" smtClean="0"/>
              <a:t>What is meant when one talks of “continual cleansing?”</a:t>
            </a:r>
          </a:p>
          <a:p>
            <a:pPr lvl="2"/>
            <a:r>
              <a:rPr lang="en-US" dirty="0" smtClean="0"/>
              <a:t>Claim: Continually made clean from personal sin after one obeys the gospel (1 Jn. 1:7; Rom. 4:7, 8)</a:t>
            </a:r>
          </a:p>
          <a:p>
            <a:pPr lvl="2"/>
            <a:r>
              <a:rPr lang="en-US" dirty="0" smtClean="0"/>
              <a:t>A related doctrine to Calvinism’s “Once saved, always saved”</a:t>
            </a:r>
          </a:p>
        </p:txBody>
      </p:sp>
      <p:pic>
        <p:nvPicPr>
          <p:cNvPr id="1026" name="Picture 2" descr="C:\Users\Steven\AppData\Local\Microsoft\Windows\Temporary Internet Files\Content.IE5\7JBENZAA\MM90023627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95873" y="1466193"/>
            <a:ext cx="1152525" cy="930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70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par>
                          <p:cTn id="18" fill="hold">
                            <p:stCondLst>
                              <p:cond delay="0"/>
                            </p:stCondLst>
                            <p:childTnLst>
                              <p:par>
                                <p:cTn id="19" presetID="10" presetClass="entr" presetSubtype="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Pardoned By God</a:t>
            </a:r>
            <a:endParaRPr lang="en-US" dirty="0"/>
          </a:p>
        </p:txBody>
      </p:sp>
      <p:sp>
        <p:nvSpPr>
          <p:cNvPr id="6" name="Content Placeholder 5"/>
          <p:cNvSpPr>
            <a:spLocks noGrp="1"/>
          </p:cNvSpPr>
          <p:nvPr>
            <p:ph sz="quarter" idx="13"/>
          </p:nvPr>
        </p:nvSpPr>
        <p:spPr>
          <a:xfrm>
            <a:off x="609600" y="1600200"/>
            <a:ext cx="7924800" cy="4419600"/>
          </a:xfrm>
        </p:spPr>
        <p:txBody>
          <a:bodyPr>
            <a:noAutofit/>
          </a:bodyPr>
          <a:lstStyle/>
          <a:p>
            <a:r>
              <a:rPr lang="en-US" sz="2400" dirty="0" smtClean="0"/>
              <a:t>Paul serves as an example of being pardoned by God (1 Tim. 1:16)</a:t>
            </a:r>
          </a:p>
          <a:p>
            <a:r>
              <a:rPr lang="en-US" sz="3200" dirty="0" smtClean="0">
                <a:effectLst>
                  <a:glow rad="63500">
                    <a:schemeClr val="accent2">
                      <a:satMod val="175000"/>
                      <a:alpha val="40000"/>
                    </a:schemeClr>
                  </a:glow>
                </a:effectLst>
              </a:rPr>
              <a:t>David also serves as an example of a saint being forgiven after sin (Rom. 4:5-8; Ps. 32:1-6)</a:t>
            </a:r>
          </a:p>
          <a:p>
            <a:pPr lvl="1"/>
            <a:r>
              <a:rPr lang="en-US" sz="3200" dirty="0" smtClean="0"/>
              <a:t>Not by the deeds of the law of Moses (context, 3:20, 21, 31-4:2)</a:t>
            </a:r>
          </a:p>
          <a:p>
            <a:pPr lvl="1"/>
            <a:r>
              <a:rPr lang="en-US" sz="3200" dirty="0" smtClean="0"/>
              <a:t>But also by steps of faith (Rom. 4:12) </a:t>
            </a:r>
            <a:endParaRPr lang="en-US" sz="3200" dirty="0" smtClean="0"/>
          </a:p>
          <a:p>
            <a:pPr lvl="2"/>
            <a:r>
              <a:rPr lang="en-US" sz="3200" dirty="0" smtClean="0"/>
              <a:t>when </a:t>
            </a:r>
            <a:r>
              <a:rPr lang="en-US" sz="3200" dirty="0" smtClean="0"/>
              <a:t>David went to God </a:t>
            </a:r>
            <a:r>
              <a:rPr lang="en-US" sz="3200" dirty="0" smtClean="0"/>
              <a:t>in confession</a:t>
            </a:r>
            <a:endParaRPr lang="en-US" sz="3200" dirty="0"/>
          </a:p>
        </p:txBody>
      </p:sp>
    </p:spTree>
    <p:extLst>
      <p:ext uri="{BB962C8B-B14F-4D97-AF65-F5344CB8AC3E}">
        <p14:creationId xmlns:p14="http://schemas.microsoft.com/office/powerpoint/2010/main" val="71596797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Arial Black" pitchFamily="34" charset="0"/>
              </a:rPr>
              <a:t>If You Have Already Received The Grace Of God Through Baptism But Have Committed Sin…</a:t>
            </a:r>
            <a:endParaRPr lang="en-US" b="1" dirty="0">
              <a:latin typeface="Arial Black" pitchFamily="34" charset="0"/>
            </a:endParaRPr>
          </a:p>
        </p:txBody>
      </p:sp>
      <p:sp>
        <p:nvSpPr>
          <p:cNvPr id="3" name="Content Placeholder 2"/>
          <p:cNvSpPr>
            <a:spLocks noGrp="1"/>
          </p:cNvSpPr>
          <p:nvPr>
            <p:ph sz="quarter" idx="13"/>
          </p:nvPr>
        </p:nvSpPr>
        <p:spPr>
          <a:xfrm>
            <a:off x="609600" y="1600200"/>
            <a:ext cx="7924800" cy="4343400"/>
          </a:xfrm>
        </p:spPr>
        <p:txBody>
          <a:bodyPr>
            <a:normAutofit/>
          </a:bodyPr>
          <a:lstStyle/>
          <a:p>
            <a:pPr lvl="1"/>
            <a:r>
              <a:rPr lang="en-US" dirty="0" smtClean="0"/>
              <a:t>Will you acknowledge that sin?</a:t>
            </a:r>
          </a:p>
          <a:p>
            <a:pPr lvl="1"/>
            <a:r>
              <a:rPr lang="en-US" dirty="0" smtClean="0"/>
              <a:t>Will you confess that sin (1 Jn. 1:9)?</a:t>
            </a:r>
          </a:p>
          <a:p>
            <a:pPr lvl="2"/>
            <a:r>
              <a:rPr lang="en-US" dirty="0"/>
              <a:t>“And many who had believed came confessing and telling their </a:t>
            </a:r>
            <a:r>
              <a:rPr lang="en-US" dirty="0" smtClean="0"/>
              <a:t>deeds” (Acts 19:18)</a:t>
            </a:r>
          </a:p>
          <a:p>
            <a:pPr lvl="1"/>
            <a:r>
              <a:rPr lang="en-US" dirty="0" smtClean="0"/>
              <a:t>Will you repent and send away that sin (Acts 8:22)?</a:t>
            </a:r>
          </a:p>
          <a:p>
            <a:pPr lvl="2"/>
            <a:r>
              <a:rPr lang="en-US" dirty="0"/>
              <a:t>“Also, many of those who had practiced magic brought their books together and burned them in the sight of </a:t>
            </a:r>
            <a:r>
              <a:rPr lang="en-US" dirty="0" smtClean="0"/>
              <a:t>all…” (</a:t>
            </a:r>
            <a:r>
              <a:rPr lang="en-US" smtClean="0"/>
              <a:t>Acts 19:19</a:t>
            </a:r>
            <a:r>
              <a:rPr lang="en-US" dirty="0" smtClean="0"/>
              <a:t>)</a:t>
            </a:r>
            <a:endParaRPr lang="en-US" dirty="0"/>
          </a:p>
        </p:txBody>
      </p:sp>
    </p:spTree>
    <p:extLst>
      <p:ext uri="{BB962C8B-B14F-4D97-AF65-F5344CB8AC3E}">
        <p14:creationId xmlns:p14="http://schemas.microsoft.com/office/powerpoint/2010/main" val="216648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9762"/>
          </a:xfrm>
        </p:spPr>
        <p:txBody>
          <a:bodyPr>
            <a:noAutofit/>
          </a:bodyPr>
          <a:lstStyle/>
          <a:p>
            <a:r>
              <a:rPr lang="en-US" sz="3600" dirty="0" smtClean="0"/>
              <a:t>major in Hypotheticals…</a:t>
            </a:r>
            <a:endParaRPr lang="en-US" sz="3600" dirty="0"/>
          </a:p>
        </p:txBody>
      </p:sp>
      <p:sp>
        <p:nvSpPr>
          <p:cNvPr id="3" name="Content Placeholder 2"/>
          <p:cNvSpPr>
            <a:spLocks noGrp="1"/>
          </p:cNvSpPr>
          <p:nvPr>
            <p:ph sz="quarter" idx="13"/>
          </p:nvPr>
        </p:nvSpPr>
        <p:spPr>
          <a:xfrm>
            <a:off x="457200" y="990600"/>
            <a:ext cx="8229600" cy="5715000"/>
          </a:xfrm>
        </p:spPr>
        <p:style>
          <a:lnRef idx="2">
            <a:schemeClr val="accent6"/>
          </a:lnRef>
          <a:fillRef idx="1">
            <a:schemeClr val="lt1"/>
          </a:fillRef>
          <a:effectRef idx="0">
            <a:schemeClr val="accent6"/>
          </a:effectRef>
          <a:fontRef idx="minor">
            <a:schemeClr val="dk1"/>
          </a:fontRef>
        </p:style>
        <p:txBody>
          <a:bodyPr>
            <a:normAutofit lnSpcReduction="10000"/>
          </a:bodyPr>
          <a:lstStyle/>
          <a:p>
            <a:r>
              <a:rPr lang="en-US" dirty="0" smtClean="0"/>
              <a:t>A man lusts after a woman while driving; he dies in a car wreck without a chance to repent….</a:t>
            </a:r>
          </a:p>
          <a:p>
            <a:r>
              <a:rPr lang="en-US" dirty="0"/>
              <a:t>S</a:t>
            </a:r>
            <a:r>
              <a:rPr lang="en-US" dirty="0" smtClean="0"/>
              <a:t>upposed to prove a security for the soul and disprove the need to repent and confess of sin</a:t>
            </a:r>
          </a:p>
          <a:p>
            <a:pPr lvl="1"/>
            <a:r>
              <a:rPr lang="en-US" dirty="0" smtClean="0"/>
              <a:t>Why do they not use a hypothetical of a man committing adultery with a woman and getting killed?</a:t>
            </a:r>
          </a:p>
          <a:p>
            <a:pPr lvl="1"/>
            <a:r>
              <a:rPr lang="en-US" dirty="0" smtClean="0"/>
              <a:t>Actually some have!</a:t>
            </a:r>
          </a:p>
          <a:p>
            <a:r>
              <a:rPr lang="en-US" dirty="0" smtClean="0"/>
              <a:t>Could be used to prove other false ideas:</a:t>
            </a:r>
          </a:p>
          <a:p>
            <a:pPr lvl="1"/>
            <a:r>
              <a:rPr lang="en-US" dirty="0" smtClean="0"/>
              <a:t>Used against the need to be baptized by wrecking and dying on the way to get baptized</a:t>
            </a:r>
          </a:p>
          <a:p>
            <a:pPr lvl="1"/>
            <a:r>
              <a:rPr lang="en-US" dirty="0" smtClean="0"/>
              <a:t>Used against the need to believe by wrecking and dying before hearing about Jesus</a:t>
            </a:r>
          </a:p>
          <a:p>
            <a:pPr lvl="1"/>
            <a:r>
              <a:rPr lang="en-US" dirty="0" smtClean="0"/>
              <a:t>Yet belief and baptism are required (Mk. 16:16)!</a:t>
            </a:r>
          </a:p>
        </p:txBody>
      </p:sp>
    </p:spTree>
    <p:extLst>
      <p:ext uri="{BB962C8B-B14F-4D97-AF65-F5344CB8AC3E}">
        <p14:creationId xmlns:p14="http://schemas.microsoft.com/office/powerpoint/2010/main" val="29707800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Is The Faithful Saint Continually Cleansed By The Blood Of Jesus Christ?</a:t>
            </a:r>
            <a:endParaRPr lang="en-US" dirty="0"/>
          </a:p>
        </p:txBody>
      </p:sp>
      <p:sp>
        <p:nvSpPr>
          <p:cNvPr id="3" name="Content Placeholder 2"/>
          <p:cNvSpPr>
            <a:spLocks noGrp="1"/>
          </p:cNvSpPr>
          <p:nvPr>
            <p:ph sz="quarter" idx="13"/>
          </p:nvPr>
        </p:nvSpPr>
        <p:spPr>
          <a:xfrm>
            <a:off x="609600" y="1600200"/>
            <a:ext cx="7924800" cy="5105400"/>
          </a:xfrm>
        </p:spPr>
        <p:txBody>
          <a:bodyPr>
            <a:normAutofit lnSpcReduction="10000"/>
          </a:bodyPr>
          <a:lstStyle/>
          <a:p>
            <a:pPr marL="0" indent="0">
              <a:buNone/>
            </a:pPr>
            <a:r>
              <a:rPr lang="en-US" dirty="0" smtClean="0"/>
              <a:t>“</a:t>
            </a:r>
            <a:r>
              <a:rPr lang="en-US" dirty="0"/>
              <a:t>First of all, it should be pointed out that the question is self-contradictory. How? It speaks about the blood continually cleansing. 1 John 1:7 tells us that his blood </a:t>
            </a:r>
            <a:r>
              <a:rPr lang="en-US" dirty="0" err="1"/>
              <a:t>cleanseth</a:t>
            </a:r>
            <a:r>
              <a:rPr lang="en-US" dirty="0"/>
              <a:t> us from sin. So, if the blood is continually cleansing, it is continually cleansing from sin, which means that there is sin present that needs cleansing. That being true, the person who is being continually cleansed must be continually sinning. Now, how can a person be called a faithful saint (both terms) while at the same time he is continually sinning? Clearly, the question contradicts </a:t>
            </a:r>
            <a:r>
              <a:rPr lang="en-US" dirty="0" smtClean="0"/>
              <a:t>itself.” </a:t>
            </a:r>
            <a:br>
              <a:rPr lang="en-US" dirty="0" smtClean="0"/>
            </a:br>
            <a:r>
              <a:rPr lang="en-US" dirty="0" smtClean="0"/>
              <a:t/>
            </a:r>
            <a:br>
              <a:rPr lang="en-US" dirty="0" smtClean="0"/>
            </a:br>
            <a:r>
              <a:rPr lang="en-US" sz="2400" dirty="0" smtClean="0"/>
              <a:t>(Hiram </a:t>
            </a:r>
            <a:r>
              <a:rPr lang="en-US" sz="2400" dirty="0" err="1" smtClean="0"/>
              <a:t>Hutto</a:t>
            </a:r>
            <a:r>
              <a:rPr lang="en-US" sz="2400" dirty="0"/>
              <a:t>, </a:t>
            </a:r>
            <a:r>
              <a:rPr lang="en-US" sz="2400" dirty="0" smtClean="0"/>
              <a:t>Guardian of Truth, XXXI: 16, pp. 491, 492)</a:t>
            </a:r>
            <a:endParaRPr lang="en-US" sz="2400" dirty="0"/>
          </a:p>
        </p:txBody>
      </p:sp>
    </p:spTree>
    <p:extLst>
      <p:ext uri="{BB962C8B-B14F-4D97-AF65-F5344CB8AC3E}">
        <p14:creationId xmlns:p14="http://schemas.microsoft.com/office/powerpoint/2010/main" val="325895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3600" dirty="0" smtClean="0">
                <a:latin typeface="Arial Black" pitchFamily="34" charset="0"/>
              </a:rPr>
              <a:t>Romans 6:1, 2, </a:t>
            </a:r>
            <a:br>
              <a:rPr lang="en-US" sz="3600" dirty="0" smtClean="0">
                <a:latin typeface="Arial Black" pitchFamily="34" charset="0"/>
              </a:rPr>
            </a:br>
            <a:r>
              <a:rPr lang="en-US" sz="3600" dirty="0" smtClean="0"/>
              <a:t>“What </a:t>
            </a:r>
            <a:r>
              <a:rPr lang="en-US" sz="3600" dirty="0"/>
              <a:t>shall we say then? Shall we continue in sin that grace may </a:t>
            </a:r>
            <a:r>
              <a:rPr lang="en-US" sz="3600" dirty="0" smtClean="0"/>
              <a:t>abound? Certainly </a:t>
            </a:r>
            <a:r>
              <a:rPr lang="en-US" sz="3600" dirty="0"/>
              <a:t>not! How shall we who died to sin live any longer in it</a:t>
            </a:r>
            <a:r>
              <a:rPr lang="en-US" sz="3600" dirty="0" smtClean="0"/>
              <a:t>?”</a:t>
            </a:r>
            <a:endParaRPr lang="en-US" sz="3600" dirty="0"/>
          </a:p>
          <a:p>
            <a:endParaRPr lang="en-US" sz="3600" dirty="0"/>
          </a:p>
        </p:txBody>
      </p:sp>
      <p:sp>
        <p:nvSpPr>
          <p:cNvPr id="5" name="Title 1"/>
          <p:cNvSpPr>
            <a:spLocks noGrp="1"/>
          </p:cNvSpPr>
          <p:nvPr>
            <p:ph type="title"/>
          </p:nvPr>
        </p:nvSpPr>
        <p:spPr>
          <a:xfrm>
            <a:off x="609600" y="274638"/>
            <a:ext cx="7924800" cy="715962"/>
          </a:xfrm>
        </p:spPr>
        <p:txBody>
          <a:bodyPr/>
          <a:lstStyle/>
          <a:p>
            <a:r>
              <a:rPr lang="en-US" sz="4400" dirty="0" smtClean="0"/>
              <a:t>Shall We </a:t>
            </a:r>
            <a:r>
              <a:rPr lang="en-US" sz="4400" dirty="0" smtClean="0">
                <a:solidFill>
                  <a:schemeClr val="tx2">
                    <a:lumMod val="75000"/>
                  </a:schemeClr>
                </a:solidFill>
                <a:latin typeface="Aharoni" pitchFamily="2" charset="-79"/>
                <a:cs typeface="Aharoni" pitchFamily="2" charset="-79"/>
              </a:rPr>
              <a:t>Continually</a:t>
            </a:r>
            <a:r>
              <a:rPr lang="en-US" sz="4400" dirty="0" smtClean="0">
                <a:solidFill>
                  <a:schemeClr val="tx2">
                    <a:lumMod val="75000"/>
                  </a:schemeClr>
                </a:solidFill>
              </a:rPr>
              <a:t> </a:t>
            </a:r>
            <a:r>
              <a:rPr lang="en-US" sz="4400" dirty="0" smtClean="0"/>
              <a:t>Sin?</a:t>
            </a:r>
            <a:endParaRPr lang="en-US" sz="4400" dirty="0"/>
          </a:p>
        </p:txBody>
      </p:sp>
      <p:sp>
        <p:nvSpPr>
          <p:cNvPr id="6" name="TextBox 5"/>
          <p:cNvSpPr txBox="1"/>
          <p:nvPr/>
        </p:nvSpPr>
        <p:spPr>
          <a:xfrm>
            <a:off x="990601" y="4953000"/>
            <a:ext cx="7467600" cy="954107"/>
          </a:xfrm>
          <a:prstGeom prst="rect">
            <a:avLst/>
          </a:prstGeom>
          <a:noFill/>
        </p:spPr>
        <p:txBody>
          <a:bodyPr wrap="square" rtlCol="0">
            <a:spAutoFit/>
          </a:bodyPr>
          <a:lstStyle/>
          <a:p>
            <a:pPr algn="ctr"/>
            <a:r>
              <a:rPr lang="en-US" sz="2800" dirty="0" smtClean="0">
                <a:solidFill>
                  <a:schemeClr val="tx2"/>
                </a:solidFill>
                <a:latin typeface="Aharoni" pitchFamily="2" charset="-79"/>
                <a:cs typeface="Aharoni" pitchFamily="2" charset="-79"/>
              </a:rPr>
              <a:t>Grace does not abound when we </a:t>
            </a:r>
            <a:r>
              <a:rPr lang="en-US" sz="2800" dirty="0" smtClean="0">
                <a:solidFill>
                  <a:schemeClr val="tx2"/>
                </a:solidFill>
                <a:latin typeface="Aharoni" pitchFamily="2" charset="-79"/>
                <a:cs typeface="Aharoni" pitchFamily="2" charset="-79"/>
              </a:rPr>
              <a:t>“continue </a:t>
            </a:r>
            <a:r>
              <a:rPr lang="en-US" sz="2800" dirty="0" smtClean="0">
                <a:solidFill>
                  <a:schemeClr val="tx2"/>
                </a:solidFill>
                <a:latin typeface="Aharoni" pitchFamily="2" charset="-79"/>
                <a:cs typeface="Aharoni" pitchFamily="2" charset="-79"/>
              </a:rPr>
              <a:t>in sin</a:t>
            </a:r>
            <a:r>
              <a:rPr lang="en-US" sz="2800" dirty="0" smtClean="0">
                <a:solidFill>
                  <a:schemeClr val="tx2"/>
                </a:solidFill>
                <a:latin typeface="Aharoni" pitchFamily="2" charset="-79"/>
                <a:cs typeface="Aharoni" pitchFamily="2" charset="-79"/>
              </a:rPr>
              <a:t>!”</a:t>
            </a:r>
            <a:endParaRPr lang="en-US" sz="2800" dirty="0">
              <a:solidFill>
                <a:schemeClr val="tx2"/>
              </a:solidFill>
              <a:latin typeface="Aharoni" pitchFamily="2" charset="-79"/>
              <a:cs typeface="Aharoni" pitchFamily="2" charset="-79"/>
            </a:endParaRPr>
          </a:p>
        </p:txBody>
      </p:sp>
    </p:spTree>
    <p:extLst>
      <p:ext uri="{BB962C8B-B14F-4D97-AF65-F5344CB8AC3E}">
        <p14:creationId xmlns:p14="http://schemas.microsoft.com/office/powerpoint/2010/main" val="42413378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143000"/>
            <a:ext cx="7924800" cy="5410200"/>
          </a:xfrm>
        </p:spPr>
        <p:style>
          <a:lnRef idx="2">
            <a:schemeClr val="accent2"/>
          </a:lnRef>
          <a:fillRef idx="1">
            <a:schemeClr val="lt1"/>
          </a:fillRef>
          <a:effectRef idx="0">
            <a:schemeClr val="accent2"/>
          </a:effectRef>
          <a:fontRef idx="minor">
            <a:schemeClr val="dk1"/>
          </a:fontRef>
        </p:style>
        <p:txBody>
          <a:bodyPr>
            <a:normAutofit fontScale="92500"/>
          </a:bodyPr>
          <a:lstStyle/>
          <a:p>
            <a:pPr marL="0" indent="0">
              <a:buNone/>
            </a:pPr>
            <a:r>
              <a:rPr lang="en-US" sz="3500" dirty="0">
                <a:latin typeface="Arial Black" pitchFamily="34" charset="0"/>
              </a:rPr>
              <a:t>1 John </a:t>
            </a:r>
            <a:r>
              <a:rPr lang="en-US" sz="3500" dirty="0" smtClean="0">
                <a:latin typeface="Arial Black" pitchFamily="34" charset="0"/>
              </a:rPr>
              <a:t>3:7-10,</a:t>
            </a:r>
          </a:p>
          <a:p>
            <a:pPr marL="400050" lvl="1" indent="0">
              <a:buNone/>
            </a:pPr>
            <a:r>
              <a:rPr lang="en-US" dirty="0"/>
              <a:t>7  Little children, let no one deceive you. He who practices righteousness is righteous, just as He is righteous.</a:t>
            </a:r>
          </a:p>
          <a:p>
            <a:pPr marL="400050" lvl="1" indent="0">
              <a:buNone/>
            </a:pPr>
            <a:r>
              <a:rPr lang="en-US" dirty="0" smtClean="0"/>
              <a:t>8  </a:t>
            </a:r>
            <a:r>
              <a:rPr lang="en-US" dirty="0"/>
              <a:t>He who sins is of the devil, for the devil has sinned from the beginning. For this purpose the Son of God was manifested, that He might destroy the works of the devil.</a:t>
            </a:r>
          </a:p>
          <a:p>
            <a:pPr marL="400050" lvl="1" indent="0">
              <a:buNone/>
            </a:pPr>
            <a:r>
              <a:rPr lang="en-US" dirty="0"/>
              <a:t>9  Whoever has been born of God does not sin, for His seed remains in him; and he cannot sin, because he has been born of God.</a:t>
            </a:r>
          </a:p>
          <a:p>
            <a:pPr marL="400050" lvl="1" indent="0">
              <a:buNone/>
            </a:pPr>
            <a:r>
              <a:rPr lang="en-US" dirty="0"/>
              <a:t>10  In this the children of God and the children of the devil are manifest: Whoever does not practice righteousness is not of God, nor is he who does not love his brother</a:t>
            </a:r>
            <a:r>
              <a:rPr lang="en-US" dirty="0" smtClean="0"/>
              <a:t>.”</a:t>
            </a:r>
            <a:endParaRPr lang="en-US" dirty="0"/>
          </a:p>
          <a:p>
            <a:endParaRPr lang="en-US" dirty="0"/>
          </a:p>
        </p:txBody>
      </p:sp>
      <p:sp>
        <p:nvSpPr>
          <p:cNvPr id="2" name="Title 1"/>
          <p:cNvSpPr>
            <a:spLocks noGrp="1"/>
          </p:cNvSpPr>
          <p:nvPr>
            <p:ph type="title"/>
          </p:nvPr>
        </p:nvSpPr>
        <p:spPr>
          <a:xfrm>
            <a:off x="609600" y="274638"/>
            <a:ext cx="7924800" cy="715962"/>
          </a:xfrm>
        </p:spPr>
        <p:txBody>
          <a:bodyPr/>
          <a:lstStyle/>
          <a:p>
            <a:r>
              <a:rPr lang="en-US" dirty="0" smtClean="0"/>
              <a:t>Shall We Continually Sin?</a:t>
            </a:r>
            <a:endParaRPr lang="en-US" dirty="0"/>
          </a:p>
        </p:txBody>
      </p:sp>
      <p:sp>
        <p:nvSpPr>
          <p:cNvPr id="7" name="TextBox 6"/>
          <p:cNvSpPr txBox="1"/>
          <p:nvPr/>
        </p:nvSpPr>
        <p:spPr>
          <a:xfrm>
            <a:off x="6867845" y="457200"/>
            <a:ext cx="1732910" cy="523220"/>
          </a:xfrm>
          <a:prstGeom prst="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800" dirty="0" smtClean="0"/>
              <a:t>Same Word</a:t>
            </a:r>
            <a:endParaRPr lang="en-US" sz="2800" dirty="0"/>
          </a:p>
        </p:txBody>
      </p:sp>
      <p:grpSp>
        <p:nvGrpSpPr>
          <p:cNvPr id="20" name="Group 19"/>
          <p:cNvGrpSpPr/>
          <p:nvPr/>
        </p:nvGrpSpPr>
        <p:grpSpPr>
          <a:xfrm>
            <a:off x="4267200" y="1752600"/>
            <a:ext cx="4114800" cy="4267200"/>
            <a:chOff x="4267200" y="1752600"/>
            <a:chExt cx="4114800" cy="4267200"/>
          </a:xfrm>
        </p:grpSpPr>
        <p:sp>
          <p:nvSpPr>
            <p:cNvPr id="4" name="Oval 3"/>
            <p:cNvSpPr/>
            <p:nvPr/>
          </p:nvSpPr>
          <p:spPr>
            <a:xfrm>
              <a:off x="7086600" y="1752600"/>
              <a:ext cx="1295400" cy="457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303520" y="3886200"/>
              <a:ext cx="685800" cy="457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029200" y="5562600"/>
              <a:ext cx="1143000" cy="457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4" idx="4"/>
            </p:cNvCxnSpPr>
            <p:nvPr/>
          </p:nvCxnSpPr>
          <p:spPr>
            <a:xfrm flipH="1">
              <a:off x="5989320" y="2209800"/>
              <a:ext cx="1744980" cy="1676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4"/>
              <a:endCxn id="6" idx="0"/>
            </p:cNvCxnSpPr>
            <p:nvPr/>
          </p:nvCxnSpPr>
          <p:spPr>
            <a:xfrm flipH="1">
              <a:off x="5600700" y="4343400"/>
              <a:ext cx="45720" cy="1219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267200" y="2209800"/>
              <a:ext cx="3467100" cy="38546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1671788" y="2052935"/>
            <a:ext cx="1757212" cy="461665"/>
          </a:xfrm>
          <a:prstGeom prst="rect">
            <a:avLst/>
          </a:prstGeom>
          <a:ln/>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b="1" dirty="0" smtClean="0">
                <a:solidFill>
                  <a:srgbClr val="C00000"/>
                </a:solidFill>
              </a:rPr>
              <a:t>“works” (LO)</a:t>
            </a:r>
            <a:endParaRPr lang="en-US" sz="2400" b="1" dirty="0">
              <a:solidFill>
                <a:srgbClr val="C00000"/>
              </a:solidFill>
            </a:endParaRPr>
          </a:p>
        </p:txBody>
      </p:sp>
      <mc:AlternateContent xmlns:mc="http://schemas.openxmlformats.org/markup-compatibility/2006" xmlns:p14="http://schemas.microsoft.com/office/powerpoint/2010/main">
        <mc:Choice Requires="p14">
          <p:contentPart p14:bwMode="auto" r:id="rId3">
            <p14:nvContentPartPr>
              <p14:cNvPr id="18" name="Ink 17"/>
              <p14:cNvContentPartPr/>
              <p14:nvPr/>
            </p14:nvContentPartPr>
            <p14:xfrm>
              <a:off x="1463040" y="2800800"/>
              <a:ext cx="1494000" cy="59760"/>
            </p14:xfrm>
          </p:contentPart>
        </mc:Choice>
        <mc:Fallback xmlns="">
          <p:pic>
            <p:nvPicPr>
              <p:cNvPr id="18" name="Ink 17"/>
              <p:cNvPicPr/>
              <p:nvPr/>
            </p:nvPicPr>
            <p:blipFill>
              <a:blip r:embed="rId4"/>
              <a:stretch>
                <a:fillRect/>
              </a:stretch>
            </p:blipFill>
            <p:spPr>
              <a:xfrm>
                <a:off x="1415160" y="2705040"/>
                <a:ext cx="1589760" cy="251640"/>
              </a:xfrm>
              <a:prstGeom prst="rect">
                <a:avLst/>
              </a:prstGeom>
            </p:spPr>
          </p:pic>
        </mc:Fallback>
      </mc:AlternateContent>
      <p:cxnSp>
        <p:nvCxnSpPr>
          <p:cNvPr id="21" name="Straight Arrow Connector 20"/>
          <p:cNvCxnSpPr/>
          <p:nvPr/>
        </p:nvCxnSpPr>
        <p:spPr>
          <a:xfrm>
            <a:off x="2362200" y="2402532"/>
            <a:ext cx="0" cy="34066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12189" y="1295400"/>
            <a:ext cx="769763" cy="400110"/>
          </a:xfrm>
          <a:prstGeom prst="rect">
            <a:avLst/>
          </a:prstGeom>
          <a:noFill/>
        </p:spPr>
        <p:txBody>
          <a:bodyPr wrap="none" rtlCol="0">
            <a:spAutoFit/>
          </a:bodyPr>
          <a:lstStyle/>
          <a:p>
            <a:pPr algn="ctr"/>
            <a:r>
              <a:rPr lang="en-US" sz="2000" dirty="0" smtClean="0">
                <a:solidFill>
                  <a:srgbClr val="C00000"/>
                </a:solidFill>
              </a:rPr>
              <a:t>#4160</a:t>
            </a:r>
            <a:endParaRPr lang="en-US" sz="2000" dirty="0">
              <a:solidFill>
                <a:srgbClr val="C00000"/>
              </a:solidFill>
            </a:endParaRPr>
          </a:p>
        </p:txBody>
      </p:sp>
    </p:spTree>
    <p:extLst>
      <p:ext uri="{BB962C8B-B14F-4D97-AF65-F5344CB8AC3E}">
        <p14:creationId xmlns:p14="http://schemas.microsoft.com/office/powerpoint/2010/main" val="309306763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8" presetClass="entr" presetSubtype="12"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strips(downLeft)">
                                      <p:cBhvr>
                                        <p:cTn id="14" dur="1250"/>
                                        <p:tgtEl>
                                          <p:spTgt spid="20"/>
                                        </p:tgtEl>
                                      </p:cBhvr>
                                    </p:animEffect>
                                  </p:childTnLst>
                                </p:cTn>
                              </p:par>
                            </p:childTnLst>
                          </p:cTn>
                        </p:par>
                        <p:par>
                          <p:cTn id="15" fill="hold">
                            <p:stCondLst>
                              <p:cond delay="325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par>
                          <p:cTn id="19" fill="hold">
                            <p:stCondLst>
                              <p:cond delay="3750"/>
                            </p:stCondLst>
                            <p:childTnLst>
                              <p:par>
                                <p:cTn id="20" presetID="22" presetClass="entr" presetSubtype="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childTnLst>
                          </p:cTn>
                        </p:par>
                        <p:par>
                          <p:cTn id="23" fill="hold">
                            <p:stCondLst>
                              <p:cond delay="4250"/>
                            </p:stCondLst>
                            <p:childTnLst>
                              <p:par>
                                <p:cTn id="24" presetID="22" presetClass="entr" presetSubtype="1"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up)">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143000"/>
            <a:ext cx="7924800" cy="5410200"/>
          </a:xfrm>
        </p:spPr>
        <p:style>
          <a:lnRef idx="2">
            <a:schemeClr val="accent2"/>
          </a:lnRef>
          <a:fillRef idx="1">
            <a:schemeClr val="lt1"/>
          </a:fillRef>
          <a:effectRef idx="0">
            <a:schemeClr val="accent2"/>
          </a:effectRef>
          <a:fontRef idx="minor">
            <a:schemeClr val="dk1"/>
          </a:fontRef>
        </p:style>
        <p:txBody>
          <a:bodyPr>
            <a:normAutofit fontScale="92500"/>
          </a:bodyPr>
          <a:lstStyle/>
          <a:p>
            <a:pPr marL="0" indent="0">
              <a:buNone/>
            </a:pPr>
            <a:r>
              <a:rPr lang="en-US" sz="3500" dirty="0">
                <a:latin typeface="Arial Black" pitchFamily="34" charset="0"/>
              </a:rPr>
              <a:t>1 John </a:t>
            </a:r>
            <a:r>
              <a:rPr lang="en-US" sz="3500" dirty="0" smtClean="0">
                <a:latin typeface="Arial Black" pitchFamily="34" charset="0"/>
              </a:rPr>
              <a:t>3:7-10,</a:t>
            </a:r>
          </a:p>
          <a:p>
            <a:pPr marL="400050" lvl="1" indent="0">
              <a:buNone/>
            </a:pPr>
            <a:r>
              <a:rPr lang="en-US" dirty="0"/>
              <a:t>7  Little children, let no one deceive you. He who practices righteousness is righteous, just as He is righteous.</a:t>
            </a:r>
          </a:p>
          <a:p>
            <a:pPr marL="400050" lvl="1" indent="0">
              <a:buNone/>
            </a:pPr>
            <a:r>
              <a:rPr lang="en-US" dirty="0" smtClean="0"/>
              <a:t>8  </a:t>
            </a:r>
            <a:r>
              <a:rPr lang="en-US" dirty="0"/>
              <a:t>He who sins is of the devil, for the devil has sinned from the beginning. For this purpose the Son of God was manifested, that He might destroy the works of the devil.</a:t>
            </a:r>
          </a:p>
          <a:p>
            <a:pPr marL="400050" lvl="1" indent="0">
              <a:buNone/>
            </a:pPr>
            <a:r>
              <a:rPr lang="en-US" dirty="0"/>
              <a:t>9  Whoever has been born of God does not sin, for His seed remains in him; and he cannot sin, because he has been born of God.</a:t>
            </a:r>
          </a:p>
          <a:p>
            <a:pPr marL="400050" lvl="1" indent="0">
              <a:buNone/>
            </a:pPr>
            <a:r>
              <a:rPr lang="en-US" dirty="0"/>
              <a:t>10  In this the children of God and the children of the devil are manifest: Whoever does not practice righteousness is not of God, nor is he who does not love his brother</a:t>
            </a:r>
            <a:r>
              <a:rPr lang="en-US" dirty="0" smtClean="0"/>
              <a:t>.”</a:t>
            </a:r>
            <a:endParaRPr lang="en-US" dirty="0"/>
          </a:p>
          <a:p>
            <a:endParaRPr lang="en-US" dirty="0"/>
          </a:p>
        </p:txBody>
      </p:sp>
      <p:sp>
        <p:nvSpPr>
          <p:cNvPr id="2" name="Title 1"/>
          <p:cNvSpPr>
            <a:spLocks noGrp="1"/>
          </p:cNvSpPr>
          <p:nvPr>
            <p:ph type="title"/>
          </p:nvPr>
        </p:nvSpPr>
        <p:spPr>
          <a:xfrm>
            <a:off x="609600" y="274638"/>
            <a:ext cx="7924800" cy="715962"/>
          </a:xfrm>
        </p:spPr>
        <p:txBody>
          <a:bodyPr/>
          <a:lstStyle/>
          <a:p>
            <a:r>
              <a:rPr lang="en-US" dirty="0" smtClean="0"/>
              <a:t>Shall We Continually Sin?</a:t>
            </a:r>
            <a:endParaRPr lang="en-US" dirty="0"/>
          </a:p>
        </p:txBody>
      </p:sp>
      <p:sp>
        <p:nvSpPr>
          <p:cNvPr id="7" name="TextBox 6"/>
          <p:cNvSpPr txBox="1"/>
          <p:nvPr/>
        </p:nvSpPr>
        <p:spPr>
          <a:xfrm>
            <a:off x="4495800" y="4648200"/>
            <a:ext cx="805642" cy="609601"/>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wrap="square" rtlCol="0">
            <a:prstTxWarp prst="textPlain">
              <a:avLst/>
            </a:prstTxWarp>
            <a:spAutoFit/>
          </a:bodyPr>
          <a:lstStyle/>
          <a:p>
            <a:pPr algn="ctr"/>
            <a:r>
              <a:rPr lang="en-US" sz="6000" dirty="0" smtClean="0">
                <a:solidFill>
                  <a:srgbClr val="C00000"/>
                </a:solidFill>
                <a:effectLst>
                  <a:outerShdw blurRad="38100" dist="38100" dir="2700000" algn="tl">
                    <a:srgbClr val="000000">
                      <a:alpha val="43137"/>
                    </a:srgbClr>
                  </a:outerShdw>
                </a:effectLst>
                <a:latin typeface="Arial Black" pitchFamily="34" charset="0"/>
              </a:rPr>
              <a:t>?</a:t>
            </a:r>
            <a:endParaRPr lang="en-US" sz="6000" dirty="0">
              <a:solidFill>
                <a:srgbClr val="C00000"/>
              </a:solidFill>
              <a:effectLst>
                <a:outerShdw blurRad="38100" dist="38100" dir="2700000" algn="tl">
                  <a:srgbClr val="000000">
                    <a:alpha val="43137"/>
                  </a:srgbClr>
                </a:outerShdw>
              </a:effectLst>
              <a:latin typeface="Arial Black" pitchFamily="34" charset="0"/>
            </a:endParaRPr>
          </a:p>
        </p:txBody>
      </p:sp>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3767921" y="4466843"/>
              <a:ext cx="4304520" cy="86040"/>
            </p14:xfrm>
          </p:contentPart>
        </mc:Choice>
        <mc:Fallback xmlns="">
          <p:pic>
            <p:nvPicPr>
              <p:cNvPr id="8" name="Ink 7"/>
              <p:cNvPicPr/>
              <p:nvPr/>
            </p:nvPicPr>
            <p:blipFill>
              <a:blip r:embed="rId4"/>
              <a:stretch>
                <a:fillRect/>
              </a:stretch>
            </p:blipFill>
            <p:spPr>
              <a:xfrm>
                <a:off x="3720041" y="4370723"/>
                <a:ext cx="440028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p14:cNvContentPartPr/>
              <p14:nvPr/>
            </p14:nvContentPartPr>
            <p14:xfrm>
              <a:off x="1119401" y="4859963"/>
              <a:ext cx="2207520" cy="48240"/>
            </p14:xfrm>
          </p:contentPart>
        </mc:Choice>
        <mc:Fallback xmlns="">
          <p:pic>
            <p:nvPicPr>
              <p:cNvPr id="11" name="Ink 10"/>
              <p:cNvPicPr/>
              <p:nvPr/>
            </p:nvPicPr>
            <p:blipFill>
              <a:blip r:embed="rId6"/>
              <a:stretch>
                <a:fillRect/>
              </a:stretch>
            </p:blipFill>
            <p:spPr>
              <a:xfrm>
                <a:off x="1071521" y="4764203"/>
                <a:ext cx="2303280" cy="239760"/>
              </a:xfrm>
              <a:prstGeom prst="rect">
                <a:avLst/>
              </a:prstGeom>
            </p:spPr>
          </p:pic>
        </mc:Fallback>
      </mc:AlternateContent>
      <p:sp>
        <p:nvSpPr>
          <p:cNvPr id="12" name="Double Brace 11"/>
          <p:cNvSpPr/>
          <p:nvPr/>
        </p:nvSpPr>
        <p:spPr>
          <a:xfrm>
            <a:off x="3681019" y="4343400"/>
            <a:ext cx="2338781" cy="381000"/>
          </a:xfrm>
          <a:prstGeom prst="bracePair">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1119400" y="1752600"/>
            <a:ext cx="6576799" cy="248578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b="1" dirty="0" smtClean="0"/>
              <a:t>What Does This Mean?</a:t>
            </a:r>
          </a:p>
          <a:p>
            <a:pPr marL="285750" indent="-285750">
              <a:buFont typeface="Arial" pitchFamily="34" charset="0"/>
              <a:buChar char="•"/>
            </a:pPr>
            <a:r>
              <a:rPr lang="en-US" sz="2800" dirty="0" smtClean="0"/>
              <a:t>A Christian lives perfectly after converted?</a:t>
            </a:r>
          </a:p>
          <a:p>
            <a:pPr marL="285750" indent="-285750">
              <a:buFont typeface="Arial" pitchFamily="34" charset="0"/>
              <a:buChar char="•"/>
            </a:pPr>
            <a:r>
              <a:rPr lang="en-US" sz="2800" dirty="0" smtClean="0"/>
              <a:t>Once saved you are always saved?</a:t>
            </a:r>
          </a:p>
          <a:p>
            <a:pPr marL="285750" indent="-285750">
              <a:buFont typeface="Arial" pitchFamily="34" charset="0"/>
              <a:buChar char="•"/>
            </a:pPr>
            <a:r>
              <a:rPr lang="en-US" sz="2800" dirty="0" smtClean="0"/>
              <a:t>If one sins, it is automatically covered by grace and cannot be seen by God?</a:t>
            </a:r>
            <a:endParaRPr lang="en-US" sz="2800" dirty="0"/>
          </a:p>
        </p:txBody>
      </p:sp>
      <p:sp>
        <p:nvSpPr>
          <p:cNvPr id="15" name="Multiply 14"/>
          <p:cNvSpPr/>
          <p:nvPr/>
        </p:nvSpPr>
        <p:spPr>
          <a:xfrm>
            <a:off x="1079758" y="1938488"/>
            <a:ext cx="3733800" cy="2495483"/>
          </a:xfrm>
          <a:prstGeom prst="mathMultiply">
            <a:avLst>
              <a:gd name="adj1" fmla="val 1720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325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set>
                                      <p:cBhvr>
                                        <p:cTn id="22" dur="455" fill="hold">
                                          <p:stCondLst>
                                            <p:cond delay="0"/>
                                          </p:stCondLst>
                                        </p:cTn>
                                        <p:tgtEl>
                                          <p:spTgt spid="7"/>
                                        </p:tgtEl>
                                        <p:attrNameLst>
                                          <p:attrName>style.rotation</p:attrName>
                                        </p:attrNameLst>
                                      </p:cBhvr>
                                      <p:to>
                                        <p:strVal val="-45.0"/>
                                      </p:to>
                                    </p:set>
                                    <p:anim calcmode="lin" valueType="num">
                                      <p:cBhvr>
                                        <p:cTn id="23"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1000"/>
                            </p:stCondLst>
                            <p:childTnLst>
                              <p:par>
                                <p:cTn id="28" presetID="21" presetClass="entr" presetSubtype="1" fill="hold" grpId="0" nodeType="afterEffect">
                                  <p:stCondLst>
                                    <p:cond delay="25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2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32"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strVal val="4*#ppt_w"/>
                                          </p:val>
                                        </p:tav>
                                        <p:tav tm="100000">
                                          <p:val>
                                            <p:strVal val="#ppt_w"/>
                                          </p:val>
                                        </p:tav>
                                      </p:tavLst>
                                    </p:anim>
                                    <p:anim calcmode="lin" valueType="num">
                                      <p:cBhvr>
                                        <p:cTn id="36" dur="500" fill="hold"/>
                                        <p:tgtEl>
                                          <p:spTgt spid="1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a:t>
            </a:r>
            <a:endParaRPr lang="en-US" dirty="0"/>
          </a:p>
        </p:txBody>
      </p:sp>
      <p:sp>
        <p:nvSpPr>
          <p:cNvPr id="3" name="Content Placeholder 2"/>
          <p:cNvSpPr>
            <a:spLocks noGrp="1"/>
          </p:cNvSpPr>
          <p:nvPr>
            <p:ph sz="quarter" idx="13"/>
          </p:nvPr>
        </p:nvSpPr>
        <p:spPr/>
        <p:txBody>
          <a:bodyPr>
            <a:normAutofit lnSpcReduction="10000"/>
          </a:bodyPr>
          <a:lstStyle/>
          <a:p>
            <a:pPr>
              <a:buFont typeface="Wingdings" pitchFamily="2" charset="2"/>
              <a:buChar char="ü"/>
            </a:pPr>
            <a:r>
              <a:rPr lang="en-US" dirty="0" smtClean="0"/>
              <a:t>Is consistent and does not contradict itself</a:t>
            </a:r>
          </a:p>
          <a:p>
            <a:pPr>
              <a:buFont typeface="Wingdings" pitchFamily="2" charset="2"/>
              <a:buChar char="ü"/>
            </a:pPr>
            <a:r>
              <a:rPr lang="en-US" dirty="0" smtClean="0"/>
              <a:t>Requires </a:t>
            </a:r>
            <a:r>
              <a:rPr lang="en-US" dirty="0" smtClean="0"/>
              <a:t>“</a:t>
            </a:r>
            <a:r>
              <a:rPr lang="en-US" spc="600" dirty="0" smtClean="0">
                <a:solidFill>
                  <a:srgbClr val="FFFF00"/>
                </a:solidFill>
                <a:latin typeface="Berlin Sans FB Demi" panose="020E0802020502020306" pitchFamily="34" charset="0"/>
              </a:rPr>
              <a:t>context</a:t>
            </a:r>
            <a:r>
              <a:rPr lang="en-US" dirty="0" smtClean="0"/>
              <a:t>”</a:t>
            </a:r>
            <a:endParaRPr lang="en-US" dirty="0" smtClean="0"/>
          </a:p>
          <a:p>
            <a:pPr>
              <a:buFont typeface="Wingdings" pitchFamily="2" charset="2"/>
              <a:buChar char="ü"/>
            </a:pPr>
            <a:r>
              <a:rPr lang="en-US" dirty="0" smtClean="0"/>
              <a:t>Is opposed to isolating passages from others</a:t>
            </a:r>
          </a:p>
          <a:p>
            <a:pPr lvl="1">
              <a:buFont typeface="Wingdings" pitchFamily="2" charset="2"/>
              <a:buChar char="§"/>
            </a:pPr>
            <a:r>
              <a:rPr lang="en-US" dirty="0" smtClean="0"/>
              <a:t>“The </a:t>
            </a:r>
            <a:r>
              <a:rPr lang="en-US" dirty="0"/>
              <a:t>entirety of Your word is truth, And every one of Your righteous judgments endures </a:t>
            </a:r>
            <a:r>
              <a:rPr lang="en-US" dirty="0" smtClean="0"/>
              <a:t>forever” (Ps. 119:160)</a:t>
            </a:r>
          </a:p>
          <a:p>
            <a:pPr marL="1428750" lvl="2" indent="-514350">
              <a:buFont typeface="+mj-lt"/>
              <a:buAutoNum type="arabicPeriod"/>
            </a:pPr>
            <a:r>
              <a:rPr lang="en-US" dirty="0" smtClean="0"/>
              <a:t>Must believe </a:t>
            </a:r>
            <a:r>
              <a:rPr lang="en-US" dirty="0" smtClean="0">
                <a:solidFill>
                  <a:srgbClr val="FFFF00"/>
                </a:solidFill>
              </a:rPr>
              <a:t>what</a:t>
            </a:r>
            <a:r>
              <a:rPr lang="en-US" dirty="0" smtClean="0"/>
              <a:t> the Bible says</a:t>
            </a:r>
          </a:p>
          <a:p>
            <a:pPr marL="1428750" lvl="2" indent="-514350">
              <a:buFont typeface="+mj-lt"/>
              <a:buAutoNum type="arabicPeriod"/>
            </a:pPr>
            <a:r>
              <a:rPr lang="en-US" dirty="0" smtClean="0"/>
              <a:t>Must believe </a:t>
            </a:r>
            <a:r>
              <a:rPr lang="en-US" dirty="0" smtClean="0">
                <a:solidFill>
                  <a:srgbClr val="FFFF00"/>
                </a:solidFill>
              </a:rPr>
              <a:t>only</a:t>
            </a:r>
            <a:r>
              <a:rPr lang="en-US" dirty="0" smtClean="0"/>
              <a:t> what the Bible says</a:t>
            </a:r>
          </a:p>
          <a:p>
            <a:pPr marL="1428750" lvl="2" indent="-514350">
              <a:buFont typeface="+mj-lt"/>
              <a:buAutoNum type="arabicPeriod"/>
            </a:pPr>
            <a:r>
              <a:rPr lang="en-US" dirty="0" smtClean="0"/>
              <a:t>Must believe </a:t>
            </a:r>
            <a:r>
              <a:rPr lang="en-US" dirty="0" smtClean="0">
                <a:solidFill>
                  <a:srgbClr val="FFFF00"/>
                </a:solidFill>
              </a:rPr>
              <a:t>all</a:t>
            </a:r>
            <a:r>
              <a:rPr lang="en-US" dirty="0" smtClean="0"/>
              <a:t> that the Bible says</a:t>
            </a:r>
            <a:endParaRPr lang="en-US" dirty="0"/>
          </a:p>
        </p:txBody>
      </p:sp>
    </p:spTree>
    <p:extLst>
      <p:ext uri="{BB962C8B-B14F-4D97-AF65-F5344CB8AC3E}">
        <p14:creationId xmlns:p14="http://schemas.microsoft.com/office/powerpoint/2010/main" val="29914795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1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3.xml><?xml version="1.0" encoding="utf-8"?>
<a:theme xmlns:a="http://schemas.openxmlformats.org/drawingml/2006/main" name="cross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cross2</Template>
  <TotalTime>4749</TotalTime>
  <Words>2972</Words>
  <Application>Microsoft Office PowerPoint</Application>
  <PresentationFormat>On-screen Show (4:3)</PresentationFormat>
  <Paragraphs>258</Paragraphs>
  <Slides>31</Slides>
  <Notes>18</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31</vt:i4>
      </vt:variant>
    </vt:vector>
  </HeadingPairs>
  <TitlesOfParts>
    <vt:vector size="47" baseType="lpstr">
      <vt:lpstr>Arial</vt:lpstr>
      <vt:lpstr>Aharoni</vt:lpstr>
      <vt:lpstr>Courier New</vt:lpstr>
      <vt:lpstr>Berlin Sans FB Demi</vt:lpstr>
      <vt:lpstr>Wingdings</vt:lpstr>
      <vt:lpstr>Calibri</vt:lpstr>
      <vt:lpstr>Arial Black</vt:lpstr>
      <vt:lpstr>Corbel</vt:lpstr>
      <vt:lpstr>Eras Demi ITC</vt:lpstr>
      <vt:lpstr>Arial Narrow</vt:lpstr>
      <vt:lpstr>Bloody</vt:lpstr>
      <vt:lpstr>Brush Script MT</vt:lpstr>
      <vt:lpstr>Horizon</vt:lpstr>
      <vt:lpstr>1_Horizon</vt:lpstr>
      <vt:lpstr>cross2</vt:lpstr>
      <vt:lpstr>2_Horizon</vt:lpstr>
      <vt:lpstr>“The Grace Of God”</vt:lpstr>
      <vt:lpstr>Previously:</vt:lpstr>
      <vt:lpstr>Another perversion of the grace of God</vt:lpstr>
      <vt:lpstr>major in Hypotheticals…</vt:lpstr>
      <vt:lpstr>Is The Faithful Saint Continually Cleansed By The Blood Of Jesus Christ?</vt:lpstr>
      <vt:lpstr>Shall We Continually Sin?</vt:lpstr>
      <vt:lpstr>Shall We Continually Sin?</vt:lpstr>
      <vt:lpstr>Shall We Continually Sin?</vt:lpstr>
      <vt:lpstr>Truth</vt:lpstr>
      <vt:lpstr>When Sound Rules For Biblical Interpretation Are Dead, False Doctrine Springs Forth</vt:lpstr>
      <vt:lpstr>Abused Isolated phrases:</vt:lpstr>
      <vt:lpstr>CAN The Christian Sin?</vt:lpstr>
      <vt:lpstr>What Then Does John Mean?</vt:lpstr>
      <vt:lpstr>What Then Does John Mean?</vt:lpstr>
      <vt:lpstr>Shall We Continually Sin?</vt:lpstr>
      <vt:lpstr>1 John 1:5-9</vt:lpstr>
      <vt:lpstr>Example of David</vt:lpstr>
      <vt:lpstr>PowerPoint Presentation</vt:lpstr>
      <vt:lpstr>PowerPoint Presentation</vt:lpstr>
      <vt:lpstr>PowerPoint Presentation</vt:lpstr>
      <vt:lpstr>“Steps of Faith” (Rom. 4:12)</vt:lpstr>
      <vt:lpstr>PowerPoint Presentation</vt:lpstr>
      <vt:lpstr>PowerPoint Presentation</vt:lpstr>
      <vt:lpstr>PowerPoint Presentation</vt:lpstr>
      <vt:lpstr>No Automatic Wiper In Romans 4:7, 8</vt:lpstr>
      <vt:lpstr>No Automatic Wiper In Romans 4:7, 8</vt:lpstr>
      <vt:lpstr>“When I Kept Silent”</vt:lpstr>
      <vt:lpstr>No Automatic Wiper In Romans 4:7, 8</vt:lpstr>
      <vt:lpstr>Pardoned By God</vt:lpstr>
      <vt:lpstr>Pardoned By God</vt:lpstr>
      <vt:lpstr>If You Have Already Received The Grace Of God Through Baptism But Have Committed Sin…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Grace Of God”</dc:title>
  <dc:creator>Steven J. Wallace</dc:creator>
  <cp:lastModifiedBy>Steven J. Wallace</cp:lastModifiedBy>
  <cp:revision>124</cp:revision>
  <dcterms:created xsi:type="dcterms:W3CDTF">2012-11-15T21:44:46Z</dcterms:created>
  <dcterms:modified xsi:type="dcterms:W3CDTF">2013-10-03T20:28:24Z</dcterms:modified>
</cp:coreProperties>
</file>